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400" r:id="rId5"/>
    <p:sldId id="401" r:id="rId6"/>
    <p:sldId id="402" r:id="rId7"/>
    <p:sldId id="403" r:id="rId8"/>
    <p:sldId id="404" r:id="rId9"/>
    <p:sldId id="405" r:id="rId10"/>
    <p:sldId id="406" r:id="rId11"/>
    <p:sldId id="407" r:id="rId12"/>
    <p:sldId id="408" r:id="rId13"/>
    <p:sldId id="409" r:id="rId14"/>
    <p:sldId id="410" r:id="rId15"/>
    <p:sldId id="411" r:id="rId16"/>
    <p:sldId id="412" r:id="rId17"/>
    <p:sldId id="413" r:id="rId18"/>
    <p:sldId id="414" r:id="rId19"/>
    <p:sldId id="415" r:id="rId20"/>
    <p:sldId id="416" r:id="rId21"/>
    <p:sldId id="374" r:id="rId2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7967"/>
    <a:srgbClr val="F2AB01"/>
    <a:srgbClr val="1742DB"/>
    <a:srgbClr val="D6D7D9"/>
    <a:srgbClr val="FED100"/>
    <a:srgbClr val="254446"/>
    <a:srgbClr val="990000"/>
    <a:srgbClr val="DB001E"/>
    <a:srgbClr val="730000"/>
    <a:srgbClr val="00A4E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4660" autoAdjust="0"/>
  </p:normalViewPr>
  <p:slideViewPr>
    <p:cSldViewPr snapToGrid="0">
      <p:cViewPr varScale="1">
        <p:scale>
          <a:sx n="86" d="100"/>
          <a:sy n="86" d="100"/>
        </p:scale>
        <p:origin x="-90" y="-384"/>
      </p:cViewPr>
      <p:guideLst>
        <p:guide orient="horz" pos="287"/>
        <p:guide orient="horz" pos="2158"/>
        <p:guide orient="horz" pos="4179"/>
        <p:guide pos="296"/>
        <p:guide pos="5473"/>
        <p:guide pos="2880"/>
        <p:guide pos="5471"/>
        <p:guide pos="54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78" d="100"/>
          <a:sy n="78" d="100"/>
        </p:scale>
        <p:origin x="-1908" y="-78"/>
      </p:cViewPr>
      <p:guideLst>
        <p:guide orient="horz" pos="5863"/>
        <p:guide orient="horz" pos="152"/>
        <p:guide pos="260"/>
        <p:guide pos="2303"/>
        <p:guide pos="435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Date Placeholder 2"/>
          <p:cNvSpPr>
            <a:spLocks noGrp="1"/>
          </p:cNvSpPr>
          <p:nvPr>
            <p:ph type="dt" idx="1"/>
          </p:nvPr>
        </p:nvSpPr>
        <p:spPr>
          <a:xfrm>
            <a:off x="5613697" y="9319934"/>
            <a:ext cx="1293411" cy="281267"/>
          </a:xfrm>
          <a:prstGeom prst="rect">
            <a:avLst/>
          </a:prstGeom>
        </p:spPr>
        <p:txBody>
          <a:bodyPr vert="horz" lIns="96661" tIns="48331" rIns="96661" bIns="48331" rtlCol="0" anchor="b"/>
          <a:lstStyle>
            <a:lvl1pPr marL="0" algn="r" defTabSz="966612" rtl="0" eaLnBrk="1" latinLnBrk="0" hangingPunct="1">
              <a:defRPr lang="en-US" sz="800" kern="1200" smtClean="0">
                <a:solidFill>
                  <a:schemeClr val="tx1"/>
                </a:solidFill>
                <a:latin typeface="Futura Bk" pitchFamily="34" charset="0"/>
                <a:ea typeface="+mn-ea"/>
                <a:cs typeface="+mn-cs"/>
              </a:defRPr>
            </a:lvl1pPr>
          </a:lstStyle>
          <a:p>
            <a:r>
              <a:rPr lang="en-US" dirty="0" smtClean="0"/>
              <a:t>Date or Rev. #</a:t>
            </a:r>
            <a:endParaRPr lang="en-US" dirty="0"/>
          </a:p>
        </p:txBody>
      </p:sp>
      <p:sp>
        <p:nvSpPr>
          <p:cNvPr id="7" name="Footer Placeholder 5"/>
          <p:cNvSpPr>
            <a:spLocks noGrp="1"/>
          </p:cNvSpPr>
          <p:nvPr>
            <p:ph type="ftr" sz="quarter" idx="2"/>
          </p:nvPr>
        </p:nvSpPr>
        <p:spPr>
          <a:xfrm>
            <a:off x="413173" y="9307830"/>
            <a:ext cx="1304015" cy="281267"/>
          </a:xfrm>
          <a:prstGeom prst="rect">
            <a:avLst/>
          </a:prstGeom>
        </p:spPr>
        <p:txBody>
          <a:bodyPr vert="horz" lIns="96661" tIns="48331" rIns="96661" bIns="48331" rtlCol="0" anchor="b"/>
          <a:lstStyle>
            <a:lvl1pPr algn="l">
              <a:defRPr sz="800">
                <a:solidFill>
                  <a:schemeClr val="tx1"/>
                </a:solidFill>
                <a:latin typeface="Futura Bk" pitchFamily="34" charset="0"/>
              </a:defRPr>
            </a:lvl1pPr>
          </a:lstStyle>
          <a:p>
            <a:r>
              <a:rPr lang="en-US" dirty="0" smtClean="0"/>
              <a:t>HP Restricted</a:t>
            </a:r>
            <a:endParaRPr lang="en-US" dirty="0"/>
          </a:p>
        </p:txBody>
      </p:sp>
      <p:sp>
        <p:nvSpPr>
          <p:cNvPr id="8" name="Slide Number Placeholder 6"/>
          <p:cNvSpPr>
            <a:spLocks noGrp="1"/>
          </p:cNvSpPr>
          <p:nvPr>
            <p:ph type="sldNum" sz="quarter" idx="3"/>
          </p:nvPr>
        </p:nvSpPr>
        <p:spPr>
          <a:xfrm>
            <a:off x="3332632" y="9307830"/>
            <a:ext cx="635957" cy="281267"/>
          </a:xfrm>
          <a:prstGeom prst="rect">
            <a:avLst/>
          </a:prstGeom>
        </p:spPr>
        <p:txBody>
          <a:bodyPr vert="horz" lIns="96661" tIns="48331" rIns="96661" bIns="48331" rtlCol="0" anchor="b"/>
          <a:lstStyle>
            <a:lvl1pPr marL="0" algn="ctr" defTabSz="966612" rtl="0" eaLnBrk="1" latinLnBrk="0" hangingPunct="1">
              <a:defRPr lang="en-US" sz="800" kern="1200" smtClean="0">
                <a:solidFill>
                  <a:schemeClr val="tx1"/>
                </a:solidFill>
                <a:latin typeface="Futura Bk" pitchFamily="34" charset="0"/>
                <a:ea typeface="+mn-ea"/>
                <a:cs typeface="+mn-cs"/>
              </a:defRPr>
            </a:lvl1pPr>
          </a:lstStyle>
          <a:p>
            <a:fld id="{84B04522-5E79-4620-978F-683F5015A639}" type="slidenum">
              <a:rPr lang="en-US" smtClean="0"/>
              <a:pPr/>
              <a:t>‹#›</a:t>
            </a:fld>
            <a:endParaRPr lang="en-US" dirty="0"/>
          </a:p>
        </p:txBody>
      </p:sp>
      <p:sp>
        <p:nvSpPr>
          <p:cNvPr id="9" name="Header Placeholder 1"/>
          <p:cNvSpPr>
            <a:spLocks noGrp="1"/>
          </p:cNvSpPr>
          <p:nvPr>
            <p:ph type="hdr" sz="quarter"/>
          </p:nvPr>
        </p:nvSpPr>
        <p:spPr>
          <a:xfrm>
            <a:off x="413174" y="26263"/>
            <a:ext cx="997196" cy="466938"/>
          </a:xfrm>
          <a:prstGeom prst="rect">
            <a:avLst/>
          </a:prstGeom>
        </p:spPr>
        <p:txBody>
          <a:bodyPr vert="horz" wrap="square" lIns="96661" tIns="48331" rIns="96661" bIns="48331" rtlCol="0">
            <a:spAutoFit/>
          </a:bodyPr>
          <a:lstStyle>
            <a:lvl1pPr algn="l">
              <a:defRPr sz="1300">
                <a:latin typeface="Futura Bk" pitchFamily="34" charset="0"/>
              </a:defRPr>
            </a:lvl1pPr>
          </a:lstStyle>
          <a:p>
            <a:r>
              <a:rPr lang="en-US" sz="1200" dirty="0" smtClean="0"/>
              <a:t>Module Title</a:t>
            </a:r>
            <a:endParaRPr lang="en-US" sz="1200" dirty="0"/>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09050" y="73152"/>
            <a:ext cx="879693" cy="251494"/>
          </a:xfrm>
          <a:prstGeom prst="rect">
            <a:avLst/>
          </a:prstGeom>
        </p:spPr>
        <p:txBody>
          <a:bodyPr vert="horz" wrap="none" lIns="96661" tIns="48331" rIns="96661" bIns="48331" rtlCol="0">
            <a:spAutoFit/>
          </a:bodyPr>
          <a:lstStyle>
            <a:lvl1pPr algn="l">
              <a:defRPr sz="1000">
                <a:latin typeface="Futura Bk" pitchFamily="34" charset="0"/>
              </a:defRPr>
            </a:lvl1pPr>
          </a:lstStyle>
          <a:p>
            <a:r>
              <a:rPr lang="en-US" smtClean="0"/>
              <a:t>Module Title</a:t>
            </a:r>
            <a:endParaRPr lang="en-US" dirty="0"/>
          </a:p>
        </p:txBody>
      </p:sp>
      <p:sp>
        <p:nvSpPr>
          <p:cNvPr id="3" name="Date Placeholder 2"/>
          <p:cNvSpPr>
            <a:spLocks noGrp="1"/>
          </p:cNvSpPr>
          <p:nvPr>
            <p:ph type="dt" idx="1"/>
          </p:nvPr>
        </p:nvSpPr>
        <p:spPr>
          <a:xfrm>
            <a:off x="5613697" y="9307830"/>
            <a:ext cx="1293411" cy="281267"/>
          </a:xfrm>
          <a:prstGeom prst="rect">
            <a:avLst/>
          </a:prstGeom>
        </p:spPr>
        <p:txBody>
          <a:bodyPr vert="horz" lIns="96661" tIns="48331" rIns="96661" bIns="48331" rtlCol="0" anchor="b"/>
          <a:lstStyle>
            <a:lvl1pPr marL="0" algn="r" defTabSz="966612" rtl="0" eaLnBrk="1" latinLnBrk="0" hangingPunct="1">
              <a:defRPr lang="en-US" sz="800" kern="1200" smtClean="0">
                <a:solidFill>
                  <a:schemeClr val="tx1"/>
                </a:solidFill>
                <a:latin typeface="Futura Bk" pitchFamily="34" charset="0"/>
                <a:ea typeface="+mn-ea"/>
                <a:cs typeface="+mn-cs"/>
              </a:defRPr>
            </a:lvl1pPr>
          </a:lstStyle>
          <a:p>
            <a:r>
              <a:rPr lang="en-US" dirty="0" smtClean="0"/>
              <a:t>Date or Rev. #</a:t>
            </a:r>
            <a:endParaRPr lang="en-US" dirty="0"/>
          </a:p>
        </p:txBody>
      </p:sp>
      <p:sp>
        <p:nvSpPr>
          <p:cNvPr id="4" name="Slide Image Placeholder 3"/>
          <p:cNvSpPr>
            <a:spLocks noGrp="1" noRot="1" noChangeAspect="1"/>
          </p:cNvSpPr>
          <p:nvPr>
            <p:ph type="sldImg" idx="2"/>
          </p:nvPr>
        </p:nvSpPr>
        <p:spPr bwMode="gray">
          <a:xfrm>
            <a:off x="1479550" y="365125"/>
            <a:ext cx="4352925" cy="3263900"/>
          </a:xfrm>
          <a:prstGeom prst="rect">
            <a:avLst/>
          </a:prstGeom>
          <a:noFill/>
          <a:ln w="6350">
            <a:solidFill>
              <a:schemeClr val="tx2"/>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bwMode="gray">
          <a:xfrm>
            <a:off x="413175" y="3703320"/>
            <a:ext cx="6475306" cy="5604510"/>
          </a:xfrm>
          <a:prstGeom prst="rect">
            <a:avLst/>
          </a:prstGeom>
        </p:spPr>
        <p:txBody>
          <a:bodyPr vert="horz" lIns="96661" tIns="48331" rIns="96661" bIns="48331" rtlCol="0">
            <a:noAutofit/>
          </a:bodyPr>
          <a:lstStyle/>
          <a:p>
            <a:pPr lvl="0"/>
            <a:r>
              <a:rPr lang="en-US" dirty="0" smtClean="0"/>
              <a:t>First-Level Heading</a:t>
            </a:r>
          </a:p>
          <a:p>
            <a:pPr lvl="1"/>
            <a:r>
              <a:rPr lang="en-US" dirty="0" smtClean="0"/>
              <a:t>Second-level heading</a:t>
            </a:r>
          </a:p>
          <a:p>
            <a:pPr lvl="2"/>
            <a:r>
              <a:rPr lang="en-US" dirty="0" smtClean="0"/>
              <a:t>Normal paragraph</a:t>
            </a:r>
          </a:p>
          <a:p>
            <a:pPr lvl="3"/>
            <a:r>
              <a:rPr lang="en-US" dirty="0" smtClean="0"/>
              <a:t>First-level bullet</a:t>
            </a:r>
          </a:p>
          <a:p>
            <a:pPr lvl="4"/>
            <a:r>
              <a:rPr lang="en-US" dirty="0" smtClean="0"/>
              <a:t>Second-level bullet</a:t>
            </a:r>
            <a:endParaRPr lang="en-US" dirty="0"/>
          </a:p>
        </p:txBody>
      </p:sp>
      <p:sp>
        <p:nvSpPr>
          <p:cNvPr id="6" name="Footer Placeholder 5"/>
          <p:cNvSpPr>
            <a:spLocks noGrp="1"/>
          </p:cNvSpPr>
          <p:nvPr>
            <p:ph type="ftr" sz="quarter" idx="4"/>
          </p:nvPr>
        </p:nvSpPr>
        <p:spPr>
          <a:xfrm>
            <a:off x="413173" y="9307830"/>
            <a:ext cx="1304015" cy="281267"/>
          </a:xfrm>
          <a:prstGeom prst="rect">
            <a:avLst/>
          </a:prstGeom>
        </p:spPr>
        <p:txBody>
          <a:bodyPr vert="horz" lIns="96661" tIns="48331" rIns="96661" bIns="48331" rtlCol="0" anchor="b"/>
          <a:lstStyle>
            <a:lvl1pPr algn="l">
              <a:defRPr sz="800">
                <a:solidFill>
                  <a:schemeClr val="tx1"/>
                </a:solidFill>
                <a:latin typeface="Futura Bk" pitchFamily="34" charset="0"/>
              </a:defRPr>
            </a:lvl1pPr>
          </a:lstStyle>
          <a:p>
            <a:r>
              <a:rPr lang="en-US" dirty="0" smtClean="0"/>
              <a:t>HP Restricted</a:t>
            </a:r>
            <a:endParaRPr lang="en-US" dirty="0"/>
          </a:p>
        </p:txBody>
      </p:sp>
      <p:sp>
        <p:nvSpPr>
          <p:cNvPr id="7" name="Slide Number Placeholder 6"/>
          <p:cNvSpPr>
            <a:spLocks noGrp="1"/>
          </p:cNvSpPr>
          <p:nvPr>
            <p:ph type="sldNum" sz="quarter" idx="5"/>
          </p:nvPr>
        </p:nvSpPr>
        <p:spPr>
          <a:xfrm>
            <a:off x="3332632" y="9307830"/>
            <a:ext cx="635957" cy="281267"/>
          </a:xfrm>
          <a:prstGeom prst="rect">
            <a:avLst/>
          </a:prstGeom>
        </p:spPr>
        <p:txBody>
          <a:bodyPr vert="horz" lIns="96661" tIns="48331" rIns="96661" bIns="48331" rtlCol="0" anchor="b"/>
          <a:lstStyle>
            <a:lvl1pPr marL="0" algn="ctr" defTabSz="966612" rtl="0" eaLnBrk="1" latinLnBrk="0" hangingPunct="1">
              <a:defRPr lang="en-US" sz="800" kern="1200" smtClean="0">
                <a:solidFill>
                  <a:schemeClr val="tx1"/>
                </a:solidFill>
                <a:latin typeface="Futura Bk" pitchFamily="34" charset="0"/>
                <a:ea typeface="+mn-ea"/>
                <a:cs typeface="+mn-cs"/>
              </a:defRPr>
            </a:lvl1pPr>
          </a:lstStyle>
          <a:p>
            <a:fld id="{84B04522-5E79-4620-978F-683F5015A639}" type="slidenum">
              <a:rPr lang="en-US" smtClean="0"/>
              <a:pPr/>
              <a:t>‹#›</a:t>
            </a:fld>
            <a:endParaRPr lang="en-US" dirty="0"/>
          </a:p>
        </p:txBody>
      </p:sp>
    </p:spTree>
  </p:cSld>
  <p:clrMap bg1="lt1" tx1="dk1" bg2="lt2" tx2="dk2" accent1="accent1" accent2="accent2" accent3="accent3" accent4="accent4" accent5="accent5" accent6="accent6" hlink="hlink" folHlink="folHlink"/>
  <p:hf/>
  <p:notesStyle>
    <a:lvl1pPr marL="0" algn="l" defTabSz="914400" rtl="0" eaLnBrk="1" latinLnBrk="0" hangingPunct="1">
      <a:spcBef>
        <a:spcPts val="300"/>
      </a:spcBef>
      <a:defRPr sz="1500" kern="1200" baseline="0">
        <a:solidFill>
          <a:schemeClr val="tx1"/>
        </a:solidFill>
        <a:latin typeface="Futura Bk" pitchFamily="34" charset="0"/>
        <a:ea typeface="+mn-ea"/>
        <a:cs typeface="+mn-cs"/>
      </a:defRPr>
    </a:lvl1pPr>
    <a:lvl2pPr marL="0" indent="0" algn="l" defTabSz="914400" rtl="0" eaLnBrk="1" latinLnBrk="0" hangingPunct="1">
      <a:spcBef>
        <a:spcPts val="300"/>
      </a:spcBef>
      <a:defRPr sz="1300" kern="1200">
        <a:solidFill>
          <a:schemeClr val="tx1"/>
        </a:solidFill>
        <a:latin typeface="Futura Bk" pitchFamily="34" charset="0"/>
        <a:ea typeface="+mn-ea"/>
        <a:cs typeface="+mn-cs"/>
      </a:defRPr>
    </a:lvl2pPr>
    <a:lvl3pPr marL="171450" indent="0" algn="l" defTabSz="914400" rtl="0" eaLnBrk="1" latinLnBrk="0" hangingPunct="1">
      <a:spcBef>
        <a:spcPts val="300"/>
      </a:spcBef>
      <a:defRPr sz="1100" kern="1200">
        <a:solidFill>
          <a:schemeClr val="tx1"/>
        </a:solidFill>
        <a:latin typeface="Futura Bk" pitchFamily="34" charset="0"/>
        <a:ea typeface="+mn-ea"/>
        <a:cs typeface="+mn-cs"/>
      </a:defRPr>
    </a:lvl3pPr>
    <a:lvl4pPr marL="342900" indent="-114300" algn="l" defTabSz="914400" rtl="0" eaLnBrk="1" latinLnBrk="0" hangingPunct="1">
      <a:spcBef>
        <a:spcPts val="100"/>
      </a:spcBef>
      <a:buFont typeface="Futura Bk" pitchFamily="34" charset="0"/>
      <a:buChar char="–"/>
      <a:defRPr sz="1100" kern="1200">
        <a:solidFill>
          <a:schemeClr val="tx1"/>
        </a:solidFill>
        <a:latin typeface="Futura Bk" pitchFamily="34" charset="0"/>
        <a:ea typeface="+mn-ea"/>
        <a:cs typeface="+mn-cs"/>
      </a:defRPr>
    </a:lvl4pPr>
    <a:lvl5pPr marL="514350" indent="-114300" algn="l" defTabSz="914400" rtl="0" eaLnBrk="1" latinLnBrk="0" hangingPunct="1">
      <a:spcBef>
        <a:spcPts val="100"/>
      </a:spcBef>
      <a:buSzPct val="80000"/>
      <a:buFont typeface="Arial" pitchFamily="34" charset="0"/>
      <a:buChar char="•"/>
      <a:defRPr sz="1100" kern="1200">
        <a:solidFill>
          <a:schemeClr val="tx1"/>
        </a:solidFill>
        <a:latin typeface="Futura Bk"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pPr defTabSz="970766"/>
            <a:fld id="{D31E87B5-BCC7-4FAB-B264-7396EA22D732}" type="slidenum">
              <a:rPr lang="en-US" smtClean="0"/>
              <a:pPr defTabSz="970766"/>
              <a:t>1</a:t>
            </a:fld>
            <a:endParaRPr lang="en-US" dirty="0" smtClean="0"/>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lnSpc>
                <a:spcPct val="200000"/>
              </a:lnSpc>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pPr defTabSz="970766"/>
            <a:fld id="{416C2641-ED6B-40C2-A0F0-645CAB605145}" type="slidenum">
              <a:rPr lang="en-US" smtClean="0"/>
              <a:pPr defTabSz="970766"/>
              <a:t>10</a:t>
            </a:fld>
            <a:endParaRPr lang="en-US" dirty="0" smtClean="0"/>
          </a:p>
        </p:txBody>
      </p:sp>
      <p:sp>
        <p:nvSpPr>
          <p:cNvPr id="31747" name="Rectangle 2"/>
          <p:cNvSpPr>
            <a:spLocks noChangeArrowheads="1" noTextEdit="1"/>
          </p:cNvSpPr>
          <p:nvPr>
            <p:ph type="sldImg"/>
          </p:nvPr>
        </p:nvSpPr>
        <p:spPr>
          <a:ln/>
        </p:spPr>
      </p:sp>
      <p:sp>
        <p:nvSpPr>
          <p:cNvPr id="31748" name="Rectangle 4"/>
          <p:cNvSpPr>
            <a:spLocks noGrp="1" noChangeArrowheads="1"/>
          </p:cNvSpPr>
          <p:nvPr>
            <p:ph type="body" idx="1"/>
          </p:nvPr>
        </p:nvSpPr>
        <p:spPr>
          <a:noFill/>
          <a:ln/>
        </p:spPr>
        <p:txBody>
          <a:bodyPr/>
          <a:lstStyle/>
          <a:p>
            <a:pPr eaLnBrk="1" hangingPunct="1">
              <a:lnSpc>
                <a:spcPct val="200000"/>
              </a:lnSpc>
            </a:pPr>
            <a:r>
              <a:rPr lang="en-US" smtClean="0"/>
              <a:t>Another common use case for Dynamic Optimization is the alteration in RAID type to recover needed space simply by changing the set sizes.  A simple change from RAID 10 to RAID 50 3+1 can recover back approximately 73% of space allocation.  Although the service levels are affected it may allow the customer to accommodate application growth while working through the purchasing and procurement process.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pPr defTabSz="970766"/>
            <a:fld id="{2F59DD09-96A8-4C2D-AA1F-F74D39865B71}" type="slidenum">
              <a:rPr lang="en-US" smtClean="0"/>
              <a:pPr defTabSz="970766"/>
              <a:t>11</a:t>
            </a:fld>
            <a:endParaRPr lang="en-US" dirty="0" smtClean="0"/>
          </a:p>
        </p:txBody>
      </p:sp>
      <p:sp>
        <p:nvSpPr>
          <p:cNvPr id="32771" name="Rectangle 2"/>
          <p:cNvSpPr>
            <a:spLocks noChangeArrowheads="1" noTextEdit="1"/>
          </p:cNvSpPr>
          <p:nvPr>
            <p:ph type="sldImg"/>
          </p:nvPr>
        </p:nvSpPr>
        <p:spPr>
          <a:ln/>
        </p:spPr>
      </p:sp>
      <p:sp>
        <p:nvSpPr>
          <p:cNvPr id="32772" name="Rectangle 4"/>
          <p:cNvSpPr>
            <a:spLocks noGrp="1" noChangeArrowheads="1"/>
          </p:cNvSpPr>
          <p:nvPr>
            <p:ph type="body" idx="1"/>
          </p:nvPr>
        </p:nvSpPr>
        <p:spPr>
          <a:noFill/>
          <a:ln/>
        </p:spPr>
        <p:txBody>
          <a:bodyPr/>
          <a:lstStyle/>
          <a:p>
            <a:pPr eaLnBrk="1" hangingPunct="1">
              <a:lnSpc>
                <a:spcPct val="200000"/>
              </a:lnSpc>
            </a:pPr>
            <a:r>
              <a:rPr lang="en-US" smtClean="0"/>
              <a:t>This is an example of a customer using Dynamic Optimization to balance the system after several upgrades.  Balance is an important part of the InServ administration and necessary for long term health and growth of the system.  Visually we can see that the system is initially out of balance after two upgrades.  While new applications are wide striping across the new and old disks a potential issue with thin provisioned volumes may uncover as the old volumes consume all possible space on older disks forcing the new growth to yet a smaller subset.  In this scenario the new applications being added are then stranded to the new disk additions as well and gain no additional benefits.</a:t>
            </a:r>
          </a:p>
          <a:p>
            <a:pPr eaLnBrk="1" hangingPunct="1">
              <a:lnSpc>
                <a:spcPct val="200000"/>
              </a:lnSpc>
            </a:pPr>
            <a:endParaRPr lang="en-US" smtClean="0"/>
          </a:p>
          <a:p>
            <a:pPr eaLnBrk="1" hangingPunct="1">
              <a:lnSpc>
                <a:spcPct val="200000"/>
              </a:lnSpc>
            </a:pPr>
            <a:r>
              <a:rPr lang="en-US" smtClean="0"/>
              <a:t>Utilizing CPG’s with the new disks in the policy and performing a simple tune operation will layout the data in a balanced environment and thus benefit all applications performance and availability.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pPr defTabSz="970766"/>
            <a:fld id="{B51AAE72-3FE0-44FC-B680-4B2952C9A531}" type="slidenum">
              <a:rPr lang="en-US" smtClean="0"/>
              <a:pPr defTabSz="970766"/>
              <a:t>12</a:t>
            </a:fld>
            <a:endParaRPr lang="en-US" dirty="0" smtClean="0"/>
          </a:p>
        </p:txBody>
      </p:sp>
      <p:sp>
        <p:nvSpPr>
          <p:cNvPr id="33795" name="Rectangle 2"/>
          <p:cNvSpPr>
            <a:spLocks noChangeArrowheads="1" noTextEdit="1"/>
          </p:cNvSpPr>
          <p:nvPr>
            <p:ph type="sldImg"/>
          </p:nvPr>
        </p:nvSpPr>
        <p:spPr>
          <a:ln/>
        </p:spPr>
      </p:sp>
      <p:sp>
        <p:nvSpPr>
          <p:cNvPr id="33796" name="Rectangle 4"/>
          <p:cNvSpPr>
            <a:spLocks noGrp="1" noChangeArrowheads="1"/>
          </p:cNvSpPr>
          <p:nvPr>
            <p:ph type="body" idx="1"/>
          </p:nvPr>
        </p:nvSpPr>
        <p:spPr>
          <a:noFill/>
          <a:ln/>
        </p:spPr>
        <p:txBody>
          <a:bodyPr/>
          <a:lstStyle/>
          <a:p>
            <a:pPr eaLnBrk="1" hangingPunct="1">
              <a:lnSpc>
                <a:spcPct val="200000"/>
              </a:lnSpc>
            </a:pPr>
            <a:r>
              <a:rPr lang="en-US" smtClean="0"/>
              <a:t>From the InForm Management Console, select the volume and right click…  Once up select “Tune Virtual Volume”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70766"/>
            <a:fld id="{8374B1A1-2710-40B7-8463-7C3489F5DA6E}" type="slidenum">
              <a:rPr lang="en-US" smtClean="0"/>
              <a:pPr defTabSz="970766"/>
              <a:t>13</a:t>
            </a:fld>
            <a:endParaRPr lang="en-US" dirty="0" smtClean="0"/>
          </a:p>
        </p:txBody>
      </p:sp>
      <p:sp>
        <p:nvSpPr>
          <p:cNvPr id="34819" name="Rectangle 2"/>
          <p:cNvSpPr>
            <a:spLocks noChangeArrowheads="1" noTextEdit="1"/>
          </p:cNvSpPr>
          <p:nvPr>
            <p:ph type="sldImg"/>
          </p:nvPr>
        </p:nvSpPr>
        <p:spPr>
          <a:ln/>
        </p:spPr>
      </p:sp>
      <p:sp>
        <p:nvSpPr>
          <p:cNvPr id="34820" name="Rectangle 4"/>
          <p:cNvSpPr>
            <a:spLocks noGrp="1" noChangeArrowheads="1"/>
          </p:cNvSpPr>
          <p:nvPr>
            <p:ph type="body" idx="1"/>
          </p:nvPr>
        </p:nvSpPr>
        <p:spPr>
          <a:noFill/>
          <a:ln/>
        </p:spPr>
        <p:txBody>
          <a:bodyPr/>
          <a:lstStyle/>
          <a:p>
            <a:pPr eaLnBrk="1" hangingPunct="1">
              <a:lnSpc>
                <a:spcPct val="200000"/>
              </a:lnSpc>
            </a:pPr>
            <a:r>
              <a:rPr lang="en-US" smtClean="0"/>
              <a:t>The next screen will be the wizard that is then necessary to pick the target CPG policy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pPr defTabSz="970766"/>
            <a:fld id="{9AB7EBF1-197A-4B66-B8FD-7141CE3A3AAF}" type="slidenum">
              <a:rPr lang="en-US" smtClean="0"/>
              <a:pPr defTabSz="970766"/>
              <a:t>14</a:t>
            </a:fld>
            <a:endParaRPr lang="en-US" dirty="0" smtClean="0"/>
          </a:p>
        </p:txBody>
      </p:sp>
      <p:sp>
        <p:nvSpPr>
          <p:cNvPr id="35843" name="Rectangle 2"/>
          <p:cNvSpPr>
            <a:spLocks noChangeArrowheads="1" noTextEdit="1"/>
          </p:cNvSpPr>
          <p:nvPr>
            <p:ph type="sldImg"/>
          </p:nvPr>
        </p:nvSpPr>
        <p:spPr>
          <a:ln/>
        </p:spPr>
      </p:sp>
      <p:sp>
        <p:nvSpPr>
          <p:cNvPr id="35844" name="Rectangle 4"/>
          <p:cNvSpPr>
            <a:spLocks noGrp="1" noChangeArrowheads="1"/>
          </p:cNvSpPr>
          <p:nvPr>
            <p:ph type="body" idx="1"/>
          </p:nvPr>
        </p:nvSpPr>
        <p:spPr>
          <a:noFill/>
          <a:ln/>
        </p:spPr>
        <p:txBody>
          <a:bodyPr/>
          <a:lstStyle/>
          <a:p>
            <a:pPr eaLnBrk="1" hangingPunct="1">
              <a:lnSpc>
                <a:spcPct val="200000"/>
              </a:lnSpc>
            </a:pPr>
            <a:r>
              <a:rPr lang="en-US" smtClean="0"/>
              <a:t>Once the CPG has been selected a summary screen will be displayed followed by the finish action.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pPr defTabSz="970766"/>
            <a:fld id="{8F2CD8C1-048C-427F-BB47-50E35FFAA2F7}" type="slidenum">
              <a:rPr lang="en-US" smtClean="0"/>
              <a:pPr defTabSz="970766"/>
              <a:t>15</a:t>
            </a:fld>
            <a:endParaRPr lang="en-US" dirty="0" smtClean="0"/>
          </a:p>
        </p:txBody>
      </p:sp>
      <p:sp>
        <p:nvSpPr>
          <p:cNvPr id="36867" name="Rectangle 2"/>
          <p:cNvSpPr>
            <a:spLocks noChangeArrowheads="1" noTextEdit="1"/>
          </p:cNvSpPr>
          <p:nvPr>
            <p:ph type="sldImg"/>
          </p:nvPr>
        </p:nvSpPr>
        <p:spPr>
          <a:ln/>
        </p:spPr>
      </p:sp>
      <p:sp>
        <p:nvSpPr>
          <p:cNvPr id="36868" name="Rectangle 4"/>
          <p:cNvSpPr>
            <a:spLocks noGrp="1" noChangeArrowheads="1"/>
          </p:cNvSpPr>
          <p:nvPr>
            <p:ph type="body" idx="1"/>
          </p:nvPr>
        </p:nvSpPr>
        <p:spPr>
          <a:noFill/>
          <a:ln/>
        </p:spPr>
        <p:txBody>
          <a:bodyPr/>
          <a:lstStyle/>
          <a:p>
            <a:pPr eaLnBrk="1" hangingPunct="1">
              <a:lnSpc>
                <a:spcPct val="200000"/>
              </a:lnSpc>
            </a:pPr>
            <a:r>
              <a:rPr lang="en-US" smtClean="0"/>
              <a:t>In the “Recent Tasks” pane of the console the tune command can be monitored for progress and successful completion.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pPr defTabSz="970766"/>
            <a:fld id="{D640CC37-4FB3-4620-9D5A-3869E5B1180A}" type="slidenum">
              <a:rPr lang="en-US" smtClean="0"/>
              <a:pPr defTabSz="970766"/>
              <a:t>16</a:t>
            </a:fld>
            <a:endParaRPr lang="en-US" dirty="0" smtClean="0"/>
          </a:p>
        </p:txBody>
      </p:sp>
      <p:sp>
        <p:nvSpPr>
          <p:cNvPr id="37891" name="Rectangle 2"/>
          <p:cNvSpPr>
            <a:spLocks noChangeArrowheads="1" noTextEdit="1"/>
          </p:cNvSpPr>
          <p:nvPr>
            <p:ph type="sldImg"/>
          </p:nvPr>
        </p:nvSpPr>
        <p:spPr>
          <a:ln/>
        </p:spPr>
      </p:sp>
      <p:sp>
        <p:nvSpPr>
          <p:cNvPr id="37892" name="Rectangle 4"/>
          <p:cNvSpPr>
            <a:spLocks noGrp="1" noChangeArrowheads="1"/>
          </p:cNvSpPr>
          <p:nvPr>
            <p:ph type="body" idx="1"/>
          </p:nvPr>
        </p:nvSpPr>
        <p:spPr>
          <a:noFill/>
          <a:ln/>
        </p:spPr>
        <p:txBody>
          <a:bodyPr/>
          <a:lstStyle/>
          <a:p>
            <a:pPr eaLnBrk="1" hangingPunct="1">
              <a:lnSpc>
                <a:spcPct val="200000"/>
              </a:lnSpc>
            </a:pPr>
            <a:r>
              <a:rPr lang="en-US" smtClean="0"/>
              <a:t>During this tune a volume was running a throughput application of 8K random reads with 20% sequential writes.  This volume initially started out on 16 SATA disks running at RAID 5, 7+1 but during the tune operation gradually increases in performance when moving to the new CPG set for 16 fibre channel 10K RPM drives in a RAID 5, 3+1 configuration.</a:t>
            </a:r>
          </a:p>
          <a:p>
            <a:pPr eaLnBrk="1" hangingPunct="1">
              <a:lnSpc>
                <a:spcPct val="200000"/>
              </a:lnSpc>
            </a:pPr>
            <a:endParaRPr lang="en-US" smtClean="0"/>
          </a:p>
          <a:p>
            <a:pPr eaLnBrk="1" hangingPunct="1">
              <a:lnSpc>
                <a:spcPct val="200000"/>
              </a:lnSpc>
            </a:pPr>
            <a:r>
              <a:rPr lang="en-US" smtClean="0"/>
              <a:t>Note the dramatic change in performance; nearly 5 times the performance from the original placement.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pPr defTabSz="970766"/>
            <a:fld id="{D56008BE-8ED1-4262-A8FD-3958641005BB}" type="slidenum">
              <a:rPr lang="en-US" smtClean="0"/>
              <a:pPr defTabSz="970766"/>
              <a:t>17</a:t>
            </a:fld>
            <a:endParaRPr lang="en-US" dirty="0" smtClean="0"/>
          </a:p>
        </p:txBody>
      </p:sp>
      <p:sp>
        <p:nvSpPr>
          <p:cNvPr id="38915" name="Rectangle 2"/>
          <p:cNvSpPr>
            <a:spLocks noChangeArrowheads="1" noTextEdit="1"/>
          </p:cNvSpPr>
          <p:nvPr>
            <p:ph type="sldImg"/>
          </p:nvPr>
        </p:nvSpPr>
        <p:spPr>
          <a:ln/>
        </p:spPr>
      </p:sp>
      <p:sp>
        <p:nvSpPr>
          <p:cNvPr id="38916" name="Rectangle 4"/>
          <p:cNvSpPr>
            <a:spLocks noGrp="1" noChangeArrowheads="1"/>
          </p:cNvSpPr>
          <p:nvPr>
            <p:ph type="body" idx="1"/>
          </p:nvPr>
        </p:nvSpPr>
        <p:spPr>
          <a:noFill/>
          <a:ln/>
        </p:spPr>
        <p:txBody>
          <a:bodyPr/>
          <a:lstStyle/>
          <a:p>
            <a:pPr eaLnBrk="1" hangingPunct="1">
              <a:lnSpc>
                <a:spcPct val="200000"/>
              </a:lnSpc>
            </a:pPr>
            <a:r>
              <a:rPr lang="en-US" smtClean="0"/>
              <a:t>Once completed the settings page of the volume details shows that it has moved from the 7K RPM drives to 10K RPM drives with a new set size of 4 and that the task has completed in the preview window below.</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9550" y="365125"/>
            <a:ext cx="4352925" cy="32639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Module Title</a:t>
            </a:r>
            <a:endParaRPr lang="en-US" dirty="0"/>
          </a:p>
        </p:txBody>
      </p:sp>
      <p:sp>
        <p:nvSpPr>
          <p:cNvPr id="5" name="Date Placeholder 4"/>
          <p:cNvSpPr>
            <a:spLocks noGrp="1"/>
          </p:cNvSpPr>
          <p:nvPr>
            <p:ph type="dt" idx="11"/>
          </p:nvPr>
        </p:nvSpPr>
        <p:spPr/>
        <p:txBody>
          <a:bodyPr/>
          <a:lstStyle/>
          <a:p>
            <a:r>
              <a:rPr lang="en-US" smtClean="0"/>
              <a:t>Date or Rev. #</a:t>
            </a:r>
            <a:endParaRPr lang="en-US" dirty="0"/>
          </a:p>
        </p:txBody>
      </p:sp>
      <p:sp>
        <p:nvSpPr>
          <p:cNvPr id="6" name="Footer Placeholder 5"/>
          <p:cNvSpPr>
            <a:spLocks noGrp="1"/>
          </p:cNvSpPr>
          <p:nvPr>
            <p:ph type="ftr" sz="quarter" idx="12"/>
          </p:nvPr>
        </p:nvSpPr>
        <p:spPr/>
        <p:txBody>
          <a:bodyPr/>
          <a:lstStyle/>
          <a:p>
            <a:r>
              <a:rPr lang="en-US" smtClean="0"/>
              <a:t>HP Restricted</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pPr defTabSz="970766"/>
            <a:fld id="{3F4370E9-FFAE-4851-ABC7-EC5C5A8CC053}" type="slidenum">
              <a:rPr lang="en-US" smtClean="0"/>
              <a:pPr defTabSz="970766"/>
              <a:t>2</a:t>
            </a:fld>
            <a:endParaRPr lang="en-US" dirty="0" smtClean="0"/>
          </a:p>
        </p:txBody>
      </p:sp>
      <p:sp>
        <p:nvSpPr>
          <p:cNvPr id="23555" name="Rectangle 2"/>
          <p:cNvSpPr>
            <a:spLocks noChangeArrowheads="1" noTextEdit="1"/>
          </p:cNvSpPr>
          <p:nvPr>
            <p:ph type="sldImg"/>
          </p:nvPr>
        </p:nvSpPr>
        <p:spPr>
          <a:ln/>
        </p:spPr>
      </p:sp>
      <p:sp>
        <p:nvSpPr>
          <p:cNvPr id="23556" name="Rectangle 4"/>
          <p:cNvSpPr>
            <a:spLocks noGrp="1" noChangeArrowheads="1"/>
          </p:cNvSpPr>
          <p:nvPr>
            <p:ph type="body" idx="1"/>
          </p:nvPr>
        </p:nvSpPr>
        <p:spPr>
          <a:noFill/>
          <a:ln/>
        </p:spPr>
        <p:txBody>
          <a:bodyPr/>
          <a:lstStyle/>
          <a:p>
            <a:pPr eaLnBrk="1" hangingPunct="1">
              <a:lnSpc>
                <a:spcPct val="200000"/>
              </a:lnSpc>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70766"/>
            <a:fld id="{C5CFB642-13DF-475C-B8AA-9EB065E223F0}" type="slidenum">
              <a:rPr lang="en-US" smtClean="0"/>
              <a:pPr defTabSz="970766"/>
              <a:t>3</a:t>
            </a:fld>
            <a:endParaRPr lang="en-US" dirty="0" smtClean="0"/>
          </a:p>
        </p:txBody>
      </p:sp>
      <p:sp>
        <p:nvSpPr>
          <p:cNvPr id="24579" name="Rectangle 2"/>
          <p:cNvSpPr>
            <a:spLocks noChangeArrowheads="1" noTextEdit="1"/>
          </p:cNvSpPr>
          <p:nvPr>
            <p:ph type="sldImg"/>
          </p:nvPr>
        </p:nvSpPr>
        <p:spPr>
          <a:ln/>
        </p:spPr>
      </p:sp>
      <p:sp>
        <p:nvSpPr>
          <p:cNvPr id="24580" name="Rectangle 4"/>
          <p:cNvSpPr>
            <a:spLocks noGrp="1" noChangeArrowheads="1"/>
          </p:cNvSpPr>
          <p:nvPr>
            <p:ph type="body" idx="1"/>
          </p:nvPr>
        </p:nvSpPr>
        <p:spPr>
          <a:noFill/>
          <a:ln/>
        </p:spPr>
        <p:txBody>
          <a:bodyPr/>
          <a:lstStyle/>
          <a:p>
            <a:pPr eaLnBrk="1" hangingPunct="1">
              <a:lnSpc>
                <a:spcPct val="200000"/>
              </a:lnSpc>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pPr defTabSz="970766"/>
            <a:fld id="{EF55204A-79A1-4F12-B049-FE801C8F0934}" type="slidenum">
              <a:rPr lang="en-US" smtClean="0"/>
              <a:pPr defTabSz="970766"/>
              <a:t>4</a:t>
            </a:fld>
            <a:endParaRPr lang="en-US" dirty="0" smtClean="0"/>
          </a:p>
        </p:txBody>
      </p:sp>
      <p:sp>
        <p:nvSpPr>
          <p:cNvPr id="25603" name="Rectangle 2"/>
          <p:cNvSpPr>
            <a:spLocks noChangeArrowheads="1" noTextEdit="1"/>
          </p:cNvSpPr>
          <p:nvPr>
            <p:ph type="sldImg"/>
          </p:nvPr>
        </p:nvSpPr>
        <p:spPr>
          <a:ln/>
        </p:spPr>
      </p:sp>
      <p:sp>
        <p:nvSpPr>
          <p:cNvPr id="25604" name="Rectangle 4"/>
          <p:cNvSpPr>
            <a:spLocks noGrp="1" noChangeArrowheads="1"/>
          </p:cNvSpPr>
          <p:nvPr>
            <p:ph type="body" idx="1"/>
          </p:nvPr>
        </p:nvSpPr>
        <p:spPr>
          <a:noFill/>
          <a:ln/>
        </p:spPr>
        <p:txBody>
          <a:bodyPr/>
          <a:lstStyle/>
          <a:p>
            <a:pPr eaLnBrk="1" hangingPunct="1">
              <a:lnSpc>
                <a:spcPct val="200000"/>
              </a:lnSpc>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pPr defTabSz="970766"/>
            <a:fld id="{DC42B33C-8ADC-4844-B00A-DB9D08091EC0}" type="slidenum">
              <a:rPr lang="en-US" smtClean="0"/>
              <a:pPr defTabSz="970766"/>
              <a:t>5</a:t>
            </a:fld>
            <a:endParaRPr lang="en-US" dirty="0" smtClean="0"/>
          </a:p>
        </p:txBody>
      </p:sp>
      <p:sp>
        <p:nvSpPr>
          <p:cNvPr id="26627" name="Rectangle 2"/>
          <p:cNvSpPr>
            <a:spLocks noChangeArrowheads="1" noTextEdit="1"/>
          </p:cNvSpPr>
          <p:nvPr>
            <p:ph type="sldImg"/>
          </p:nvPr>
        </p:nvSpPr>
        <p:spPr>
          <a:ln/>
        </p:spPr>
      </p:sp>
      <p:sp>
        <p:nvSpPr>
          <p:cNvPr id="26628" name="Rectangle 4"/>
          <p:cNvSpPr>
            <a:spLocks noGrp="1" noChangeArrowheads="1"/>
          </p:cNvSpPr>
          <p:nvPr>
            <p:ph type="body" idx="1"/>
          </p:nvPr>
        </p:nvSpPr>
        <p:spPr>
          <a:noFill/>
          <a:ln/>
        </p:spPr>
        <p:txBody>
          <a:bodyPr/>
          <a:lstStyle/>
          <a:p>
            <a:pPr eaLnBrk="1" hangingPunct="1">
              <a:lnSpc>
                <a:spcPct val="200000"/>
              </a:lnSpc>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1"/>
          </p:nvPr>
        </p:nvSpPr>
        <p:spPr>
          <a:noFill/>
        </p:spPr>
        <p:txBody>
          <a:bodyPr/>
          <a:lstStyle/>
          <a:p>
            <a:pPr defTabSz="970766"/>
            <a:fld id="{953158A4-9A0A-4AE4-86A4-A1198881320F}" type="datetime8">
              <a:rPr lang="en-US" smtClean="0"/>
              <a:pPr defTabSz="970766"/>
              <a:t>10/28/2010 1:40 AM</a:t>
            </a:fld>
            <a:endParaRPr lang="en-US" dirty="0" smtClean="0"/>
          </a:p>
        </p:txBody>
      </p:sp>
      <p:sp>
        <p:nvSpPr>
          <p:cNvPr id="27651" name="Rectangle 7"/>
          <p:cNvSpPr>
            <a:spLocks noGrp="1" noChangeArrowheads="1"/>
          </p:cNvSpPr>
          <p:nvPr>
            <p:ph type="sldNum" sz="quarter" idx="5"/>
          </p:nvPr>
        </p:nvSpPr>
        <p:spPr>
          <a:noFill/>
        </p:spPr>
        <p:txBody>
          <a:bodyPr/>
          <a:lstStyle/>
          <a:p>
            <a:pPr defTabSz="970766"/>
            <a:fld id="{E60E8433-2C9B-4F40-8865-5B8C41AF4F87}" type="slidenum">
              <a:rPr lang="en-US" smtClean="0"/>
              <a:pPr defTabSz="970766"/>
              <a:t>6</a:t>
            </a:fld>
            <a:endParaRPr lang="en-US" dirty="0" smtClean="0"/>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p:spPr>
        <p:txBody>
          <a:bodyPr/>
          <a:lstStyle/>
          <a:p>
            <a:pPr eaLnBrk="1" hangingPunct="1"/>
            <a:r>
              <a:rPr lang="en-US" smtClean="0"/>
              <a:t>Using Dynamic Optimization the administrator can chose what service levels they want a particular volume to be after it has already been created.  Changing from fibre channel to SATA and different RAID set sizes are all supported.  There is no impact to the volume while under operation and can be done while normal processing is underway.</a:t>
            </a:r>
          </a:p>
          <a:p>
            <a:pPr eaLnBrk="1" hangingPunct="1"/>
            <a:endParaRPr lang="en-US" smtClean="0"/>
          </a:p>
          <a:p>
            <a:pPr eaLnBrk="1" hangingPunct="1"/>
            <a:r>
              <a:rPr lang="en-US" smtClean="0"/>
              <a:t>This effectively gives the administrator the ability to change the service levels when either incorrect application performance information has been given and/or history shows that the volume is either under or over utilizing the resources that have been provisioned.</a:t>
            </a:r>
          </a:p>
          <a:p>
            <a:pPr eaLnBrk="1" hangingPunct="1"/>
            <a:endParaRPr lang="en-US" smtClean="0"/>
          </a:p>
          <a:p>
            <a:pPr eaLnBrk="1" hangingPunct="1"/>
            <a:r>
              <a:rPr lang="en-US" smtClean="0"/>
              <a:t>Often the administrator is given certain service level requirements where the expectation of the specific business unit has been over estimated and forced the use of high end fibre channel disks and thus stranding the volume to a specific build type.  With Dynamic Optimization along with historical reporting the user is free to change these levels to the appropriate settings after the volume has already been deployed and under use.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pPr defTabSz="970766"/>
            <a:fld id="{2C6EFA3F-36FC-42C1-8E2E-4515D74D7DDE}" type="slidenum">
              <a:rPr lang="en-US" smtClean="0"/>
              <a:pPr defTabSz="970766"/>
              <a:t>7</a:t>
            </a:fld>
            <a:endParaRPr lang="en-US" dirty="0" smtClean="0"/>
          </a:p>
        </p:txBody>
      </p:sp>
      <p:sp>
        <p:nvSpPr>
          <p:cNvPr id="28675" name="Rectangle 2"/>
          <p:cNvSpPr>
            <a:spLocks noChangeArrowheads="1" noTextEdit="1"/>
          </p:cNvSpPr>
          <p:nvPr>
            <p:ph type="sldImg"/>
          </p:nvPr>
        </p:nvSpPr>
        <p:spPr>
          <a:xfrm>
            <a:off x="1257300" y="715963"/>
            <a:ext cx="4800600" cy="3600450"/>
          </a:xfrm>
          <a:ln/>
        </p:spPr>
      </p:sp>
      <p:sp>
        <p:nvSpPr>
          <p:cNvPr id="28676" name="Rectangle 4"/>
          <p:cNvSpPr>
            <a:spLocks noGrp="1" noChangeArrowheads="1"/>
          </p:cNvSpPr>
          <p:nvPr>
            <p:ph type="body" idx="1"/>
          </p:nvPr>
        </p:nvSpPr>
        <p:spPr>
          <a:noFill/>
          <a:ln/>
        </p:spPr>
        <p:txBody>
          <a:bodyPr/>
          <a:lstStyle/>
          <a:p>
            <a:pPr eaLnBrk="1" hangingPunct="1">
              <a:lnSpc>
                <a:spcPct val="200000"/>
              </a:lnSpc>
            </a:pPr>
            <a:r>
              <a:rPr lang="en-US" smtClean="0"/>
              <a:t>Any variation of RAID type, 10, 50, and 60 along with disk types of fibre channel and SATA are available to tune into or out of.  The administrator can also change the location of the data on the disk for inside or outside platter arrangements based on the Common Provisioning Group policy settings that are being tuned to.</a:t>
            </a:r>
          </a:p>
          <a:p>
            <a:pPr eaLnBrk="1" hangingPunct="1">
              <a:lnSpc>
                <a:spcPct val="200000"/>
              </a:lnSpc>
            </a:pPr>
            <a:endParaRPr lang="en-US" smtClean="0"/>
          </a:p>
          <a:p>
            <a:pPr eaLnBrk="1" hangingPunct="1">
              <a:lnSpc>
                <a:spcPct val="200000"/>
              </a:lnSpc>
            </a:pPr>
            <a:r>
              <a:rPr lang="en-US" smtClean="0"/>
              <a:t>Utilizing CPG’s and the policies set forth the administrator can chose to be as granular or broad as necessary for a particular application.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pPr defTabSz="970766"/>
            <a:fld id="{B22B761C-230E-4556-B795-FDD6B8D3805C}" type="slidenum">
              <a:rPr lang="en-US" smtClean="0"/>
              <a:pPr defTabSz="970766"/>
              <a:t>8</a:t>
            </a:fld>
            <a:endParaRPr lang="en-US" dirty="0" smtClean="0"/>
          </a:p>
        </p:txBody>
      </p:sp>
      <p:sp>
        <p:nvSpPr>
          <p:cNvPr id="29699" name="Rectangle 2"/>
          <p:cNvSpPr>
            <a:spLocks noChangeArrowheads="1" noTextEdit="1"/>
          </p:cNvSpPr>
          <p:nvPr>
            <p:ph type="sldImg"/>
          </p:nvPr>
        </p:nvSpPr>
        <p:spPr>
          <a:ln/>
        </p:spPr>
      </p:sp>
      <p:sp>
        <p:nvSpPr>
          <p:cNvPr id="29700" name="Rectangle 4"/>
          <p:cNvSpPr>
            <a:spLocks noGrp="1" noChangeArrowheads="1"/>
          </p:cNvSpPr>
          <p:nvPr>
            <p:ph type="body" idx="1"/>
          </p:nvPr>
        </p:nvSpPr>
        <p:spPr>
          <a:noFill/>
          <a:ln/>
        </p:spPr>
        <p:txBody>
          <a:bodyPr/>
          <a:lstStyle/>
          <a:p>
            <a:pPr eaLnBrk="1" hangingPunct="1">
              <a:lnSpc>
                <a:spcPct val="200000"/>
              </a:lnSpc>
            </a:pPr>
            <a:r>
              <a:rPr lang="en-US" smtClean="0"/>
              <a:t>An additional benefit of DO is that older applications can take advantage of disk purchases for newer applications by the balancing of the system over the added space and drives.  Simply creating a new provisioning group that encompasses the new drives along with the old and tuning the volume will layout the data as needed in a broad, wide striping, fashion thus increasing performance and availability.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pPr defTabSz="970766"/>
            <a:fld id="{CDBC7BB8-A4DC-4277-95D4-38E7AF42AD15}" type="slidenum">
              <a:rPr lang="en-US" smtClean="0"/>
              <a:pPr defTabSz="970766"/>
              <a:t>9</a:t>
            </a:fld>
            <a:endParaRPr lang="en-US" dirty="0" smtClean="0"/>
          </a:p>
        </p:txBody>
      </p:sp>
      <p:sp>
        <p:nvSpPr>
          <p:cNvPr id="30723" name="Rectangle 2"/>
          <p:cNvSpPr>
            <a:spLocks noChangeArrowheads="1" noTextEdit="1"/>
          </p:cNvSpPr>
          <p:nvPr>
            <p:ph type="sldImg"/>
          </p:nvPr>
        </p:nvSpPr>
        <p:spPr>
          <a:ln/>
        </p:spPr>
      </p:sp>
      <p:sp>
        <p:nvSpPr>
          <p:cNvPr id="30724" name="Rectangle 4"/>
          <p:cNvSpPr>
            <a:spLocks noGrp="1" noChangeArrowheads="1"/>
          </p:cNvSpPr>
          <p:nvPr>
            <p:ph type="body" idx="1"/>
          </p:nvPr>
        </p:nvSpPr>
        <p:spPr>
          <a:noFill/>
          <a:ln/>
        </p:spPr>
        <p:txBody>
          <a:bodyPr/>
          <a:lstStyle/>
          <a:p>
            <a:pPr eaLnBrk="1" hangingPunct="1">
              <a:lnSpc>
                <a:spcPct val="200000"/>
              </a:lnSpc>
            </a:pPr>
            <a:r>
              <a:rPr lang="en-US" smtClean="0"/>
              <a:t>What is demonstrated with this slide is a common use case for Dynamic Optimization.  Although a manual process it allows for these sweeping service levels to be altered based on RAID and disk type.  While the application may at some periods of time need the resiliency and performance of a RAID 10 volume it may at most other times have sufficient resources under RAID 50 or 60 and thus recover expensive tier 1 disks during normal operations.</a:t>
            </a:r>
          </a:p>
          <a:p>
            <a:pPr eaLnBrk="1" hangingPunct="1">
              <a:lnSpc>
                <a:spcPct val="200000"/>
              </a:lnSpc>
            </a:pPr>
            <a:endParaRPr lang="en-US" smtClean="0"/>
          </a:p>
          <a:p>
            <a:pPr eaLnBrk="1" hangingPunct="1">
              <a:lnSpc>
                <a:spcPct val="200000"/>
              </a:lnSpc>
            </a:pPr>
            <a:r>
              <a:rPr lang="en-US" smtClean="0"/>
              <a:t>Dynamic Optimization was the beginning of Adaptive Optimization, where sub-volume regions are moved under user policies.  This will be discussed in another section but works along similar lines as DO but is automated and policy driven as well.</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Blue">
    <p:spTree>
      <p:nvGrpSpPr>
        <p:cNvPr id="1" name=""/>
        <p:cNvGrpSpPr/>
        <p:nvPr/>
      </p:nvGrpSpPr>
      <p:grpSpPr>
        <a:xfrm>
          <a:off x="0" y="0"/>
          <a:ext cx="0" cy="0"/>
          <a:chOff x="0" y="0"/>
          <a:chExt cx="0" cy="0"/>
        </a:xfrm>
      </p:grpSpPr>
      <p:sp>
        <p:nvSpPr>
          <p:cNvPr id="7" name="Rectangle 6"/>
          <p:cNvSpPr/>
          <p:nvPr userDrawn="1"/>
        </p:nvSpPr>
        <p:spPr bwMode="white">
          <a:xfrm>
            <a:off x="0" y="-4553"/>
            <a:ext cx="9144000" cy="6862554"/>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Subtitle 2"/>
          <p:cNvSpPr>
            <a:spLocks noGrp="1"/>
          </p:cNvSpPr>
          <p:nvPr>
            <p:ph type="subTitle" idx="1"/>
          </p:nvPr>
        </p:nvSpPr>
        <p:spPr bwMode="black">
          <a:xfrm>
            <a:off x="365760" y="5065395"/>
            <a:ext cx="6400800" cy="935684"/>
          </a:xfrm>
          <a:prstGeom prst="rect">
            <a:avLst/>
          </a:prstGeom>
        </p:spPr>
        <p:txBody>
          <a:bodyPr anchor="b" anchorCtr="0">
            <a:noAutofit/>
          </a:bodyPr>
          <a:lstStyle>
            <a:lvl1pPr marL="0" marR="0" indent="0" algn="l" defTabSz="914400" rtl="0" eaLnBrk="1" fontAlgn="auto" latinLnBrk="0" hangingPunct="1">
              <a:lnSpc>
                <a:spcPct val="120000"/>
              </a:lnSpc>
              <a:spcBef>
                <a:spcPts val="0"/>
              </a:spcBef>
              <a:spcAft>
                <a:spcPts val="0"/>
              </a:spcAft>
              <a:buClrTx/>
              <a:buSzPct val="100000"/>
              <a:buFontTx/>
              <a:buNone/>
              <a:tabLst/>
              <a:defRPr sz="14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9" name="Title 10"/>
          <p:cNvSpPr>
            <a:spLocks noGrp="1"/>
          </p:cNvSpPr>
          <p:nvPr>
            <p:ph type="title" hasCustomPrompt="1"/>
          </p:nvPr>
        </p:nvSpPr>
        <p:spPr bwMode="black">
          <a:xfrm>
            <a:off x="929640" y="2759076"/>
            <a:ext cx="7274560" cy="1317624"/>
          </a:xfrm>
          <a:prstGeom prst="rect">
            <a:avLst/>
          </a:prstGeom>
        </p:spPr>
        <p:txBody>
          <a:bodyPr anchor="ctr"/>
          <a:lstStyle>
            <a:lvl1pPr algn="ctr">
              <a:lnSpc>
                <a:spcPct val="100000"/>
              </a:lnSpc>
              <a:defRPr sz="3600">
                <a:solidFill>
                  <a:schemeClr val="bg1"/>
                </a:solidFill>
                <a:latin typeface="+mn-lt"/>
              </a:defRPr>
            </a:lvl1pPr>
          </a:lstStyle>
          <a:p>
            <a:r>
              <a:rPr lang="en-US" dirty="0" smtClean="0"/>
              <a:t>Click to edit master title style</a:t>
            </a:r>
            <a:endParaRPr lang="en-US" dirty="0"/>
          </a:p>
        </p:txBody>
      </p:sp>
      <p:pic>
        <p:nvPicPr>
          <p:cNvPr id="8" name="Picture 7"/>
          <p:cNvPicPr>
            <a:picLocks noChangeAspect="1" noChangeArrowheads="1"/>
          </p:cNvPicPr>
          <p:nvPr userDrawn="1"/>
        </p:nvPicPr>
        <p:blipFill>
          <a:blip r:embed="rId2" cstate="print"/>
          <a:srcRect r="7471" b="6709"/>
          <a:stretch>
            <a:fillRect/>
          </a:stretch>
        </p:blipFill>
        <p:spPr bwMode="ltGray">
          <a:xfrm>
            <a:off x="7993857" y="1938148"/>
            <a:ext cx="1150143" cy="4919852"/>
          </a:xfrm>
          <a:prstGeom prst="rect">
            <a:avLst/>
          </a:prstGeom>
          <a:noFill/>
          <a:ln w="9525">
            <a:noFill/>
            <a:miter lim="800000"/>
            <a:headEnd/>
            <a:tailEnd/>
          </a:ln>
          <a:effectLst/>
        </p:spPr>
      </p:pic>
      <p:sp>
        <p:nvSpPr>
          <p:cNvPr id="10" name="TextBox 9"/>
          <p:cNvSpPr txBox="1"/>
          <p:nvPr userDrawn="1"/>
        </p:nvSpPr>
        <p:spPr bwMode="gray">
          <a:xfrm>
            <a:off x="365760" y="6372987"/>
            <a:ext cx="3541354" cy="307777"/>
          </a:xfrm>
          <a:prstGeom prst="rect">
            <a:avLst/>
          </a:prstGeom>
          <a:noFill/>
        </p:spPr>
        <p:txBody>
          <a:bodyPr wrap="none" rtlCol="0">
            <a:spAutoFit/>
          </a:bodyPr>
          <a:lstStyle/>
          <a:p>
            <a:pPr marL="0" algn="l" defTabSz="914400" rtl="0" eaLnBrk="1" latinLnBrk="0" hangingPunct="1"/>
            <a:r>
              <a:rPr lang="en-US" sz="700" kern="1200" dirty="0" smtClean="0">
                <a:solidFill>
                  <a:srgbClr val="196EA3"/>
                </a:solidFill>
                <a:latin typeface="Futura Bk" pitchFamily="34" charset="0"/>
                <a:ea typeface="+mn-ea"/>
                <a:cs typeface="+mn-cs"/>
              </a:rPr>
              <a:t>© Copyright 2010 Hewlett-Packard Development Company, L.P. </a:t>
            </a:r>
          </a:p>
          <a:p>
            <a:pPr marL="0" algn="l" defTabSz="914400" rtl="0" eaLnBrk="1" latinLnBrk="0" hangingPunct="1"/>
            <a:r>
              <a:rPr lang="en-US" sz="700" kern="1200" dirty="0" smtClean="0">
                <a:solidFill>
                  <a:srgbClr val="196EA3"/>
                </a:solidFill>
                <a:latin typeface="Futura Bk" pitchFamily="34" charset="0"/>
                <a:ea typeface="+mn-ea"/>
                <a:cs typeface="+mn-cs"/>
              </a:rPr>
              <a:t>The information contained herein is subject to change without notice. HP </a:t>
            </a:r>
            <a:r>
              <a:rPr lang="en-US" sz="700" kern="1200" dirty="0" smtClean="0">
                <a:solidFill>
                  <a:srgbClr val="196EA3"/>
                </a:solidFill>
                <a:latin typeface="Futura Bk" pitchFamily="34" charset="0"/>
                <a:ea typeface="+mn-ea"/>
                <a:cs typeface="+mn-cs"/>
              </a:rPr>
              <a:t>Confidential</a:t>
            </a:r>
            <a:endParaRPr lang="en-US" sz="700" kern="1200" dirty="0" smtClean="0">
              <a:solidFill>
                <a:srgbClr val="196EA3"/>
              </a:solidFill>
              <a:latin typeface="Futura Bk" pitchFamily="34" charset="0"/>
              <a:ea typeface="+mn-ea"/>
              <a:cs typeface="+mn-cs"/>
            </a:endParaRP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Line Title with Subtitle &amp; Bullet Text">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6" name="Text Placeholder 26"/>
          <p:cNvSpPr>
            <a:spLocks noGrp="1"/>
          </p:cNvSpPr>
          <p:nvPr>
            <p:ph type="body" sz="quarter" idx="10"/>
          </p:nvPr>
        </p:nvSpPr>
        <p:spPr>
          <a:xfrm>
            <a:off x="365760" y="1774825"/>
            <a:ext cx="8503920" cy="4352544"/>
          </a:xfrm>
          <a:prstGeom prst="rect">
            <a:avLst/>
          </a:prstGeom>
        </p:spPr>
        <p:txBody>
          <a:bodyPr>
            <a:noAutofit/>
          </a:bodyPr>
          <a:lstStyle>
            <a:lvl1pPr>
              <a:lnSpc>
                <a:spcPct val="100000"/>
              </a:lnSpc>
              <a:spcBef>
                <a:spcPts val="600"/>
              </a:spcBef>
              <a:defRPr/>
            </a:lvl1pPr>
            <a:lvl2pPr marL="400050" indent="-114300">
              <a:lnSpc>
                <a:spcPct val="100000"/>
              </a:lnSpc>
              <a:spcBef>
                <a:spcPts val="400"/>
              </a:spcBef>
              <a:buSzPct val="80000"/>
              <a:buFont typeface="Arial" pitchFamily="34" charset="0"/>
              <a:buChar char="•"/>
              <a:defRPr/>
            </a:lvl2pPr>
            <a:lvl3pPr marL="628650" indent="-171450">
              <a:lnSpc>
                <a:spcPct val="100000"/>
              </a:lnSpc>
              <a:spcBef>
                <a:spcPts val="400"/>
              </a:spcBef>
              <a:buFont typeface="Futura Bk" pitchFamily="34" charset="0"/>
              <a:buChar char="−"/>
              <a:defRPr sz="1400"/>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lvl5pPr>
          </a:lstStyle>
          <a:p>
            <a:pPr lvl="0"/>
            <a:r>
              <a:rPr lang="en-US" smtClean="0"/>
              <a:t>Click to edit Master text styles</a:t>
            </a:r>
          </a:p>
          <a:p>
            <a:pPr lvl="1"/>
            <a:r>
              <a:rPr lang="en-US" smtClean="0"/>
              <a:t>Second level</a:t>
            </a:r>
          </a:p>
          <a:p>
            <a:pPr lvl="2"/>
            <a:r>
              <a:rPr lang="en-US" smtClean="0"/>
              <a:t>Third level</a:t>
            </a:r>
          </a:p>
        </p:txBody>
      </p:sp>
      <p:sp>
        <p:nvSpPr>
          <p:cNvPr id="7" name="Text Placeholder 12"/>
          <p:cNvSpPr>
            <a:spLocks noGrp="1"/>
          </p:cNvSpPr>
          <p:nvPr>
            <p:ph type="body" sz="quarter" idx="14" hasCustomPrompt="1"/>
          </p:nvPr>
        </p:nvSpPr>
        <p:spPr bwMode="gray">
          <a:xfrm>
            <a:off x="358775" y="1212850"/>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Line Title Only">
    <p:spTree>
      <p:nvGrpSpPr>
        <p:cNvPr id="1" name=""/>
        <p:cNvGrpSpPr/>
        <p:nvPr/>
      </p:nvGrpSpPr>
      <p:grpSpPr>
        <a:xfrm>
          <a:off x="0" y="0"/>
          <a:ext cx="0" cy="0"/>
          <a:chOff x="0" y="0"/>
          <a:chExt cx="0" cy="0"/>
        </a:xfrm>
      </p:grpSpPr>
      <p:sp>
        <p:nvSpPr>
          <p:cNvPr id="3"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Tree>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Line Title with Subtitle Only">
    <p:spTree>
      <p:nvGrpSpPr>
        <p:cNvPr id="1" name=""/>
        <p:cNvGrpSpPr/>
        <p:nvPr/>
      </p:nvGrpSpPr>
      <p:grpSpPr>
        <a:xfrm>
          <a:off x="0" y="0"/>
          <a:ext cx="0" cy="0"/>
          <a:chOff x="0" y="0"/>
          <a:chExt cx="0" cy="0"/>
        </a:xfrm>
      </p:grpSpPr>
      <p:sp>
        <p:nvSpPr>
          <p:cNvPr id="4"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5" name="Text Placeholder 12"/>
          <p:cNvSpPr>
            <a:spLocks noGrp="1"/>
          </p:cNvSpPr>
          <p:nvPr>
            <p:ph type="body" sz="quarter" idx="14" hasCustomPrompt="1"/>
          </p:nvPr>
        </p:nvSpPr>
        <p:spPr bwMode="gray">
          <a:xfrm>
            <a:off x="358775" y="1212850"/>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Line Title with 2 Text Columns">
    <p:spTree>
      <p:nvGrpSpPr>
        <p:cNvPr id="1" name=""/>
        <p:cNvGrpSpPr/>
        <p:nvPr/>
      </p:nvGrpSpPr>
      <p:grpSpPr>
        <a:xfrm>
          <a:off x="0" y="0"/>
          <a:ext cx="0" cy="0"/>
          <a:chOff x="0" y="0"/>
          <a:chExt cx="0" cy="0"/>
        </a:xfrm>
      </p:grpSpPr>
      <p:sp>
        <p:nvSpPr>
          <p:cNvPr id="10" name="Text Placeholder 21"/>
          <p:cNvSpPr>
            <a:spLocks noGrp="1"/>
          </p:cNvSpPr>
          <p:nvPr>
            <p:ph type="body" sz="quarter" idx="15" hasCustomPrompt="1"/>
          </p:nvPr>
        </p:nvSpPr>
        <p:spPr bwMode="gray">
          <a:xfrm>
            <a:off x="4739851" y="996696"/>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
        <p:nvSpPr>
          <p:cNvPr id="11" name="Text Placeholder 26"/>
          <p:cNvSpPr>
            <a:spLocks noGrp="1"/>
          </p:cNvSpPr>
          <p:nvPr>
            <p:ph type="body" sz="quarter" idx="10"/>
          </p:nvPr>
        </p:nvSpPr>
        <p:spPr>
          <a:xfrm>
            <a:off x="365760" y="1400176"/>
            <a:ext cx="4114800" cy="4732338"/>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2" name="Text Placeholder 26"/>
          <p:cNvSpPr>
            <a:spLocks noGrp="1"/>
          </p:cNvSpPr>
          <p:nvPr>
            <p:ph type="body" sz="quarter" idx="11"/>
          </p:nvPr>
        </p:nvSpPr>
        <p:spPr>
          <a:xfrm>
            <a:off x="4755270" y="1399544"/>
            <a:ext cx="4114800" cy="4732338"/>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3" name="Text Placeholder 21"/>
          <p:cNvSpPr>
            <a:spLocks noGrp="1"/>
          </p:cNvSpPr>
          <p:nvPr>
            <p:ph type="body" sz="quarter" idx="16" hasCustomPrompt="1"/>
          </p:nvPr>
        </p:nvSpPr>
        <p:spPr bwMode="gray">
          <a:xfrm>
            <a:off x="356616" y="996696"/>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
        <p:nvSpPr>
          <p:cNvPr id="7" name="Title 6"/>
          <p:cNvSpPr>
            <a:spLocks noGrp="1"/>
          </p:cNvSpPr>
          <p:nvPr>
            <p:ph type="title" hasCustomPrompt="1"/>
          </p:nvPr>
        </p:nvSpPr>
        <p:spPr>
          <a:xfrm>
            <a:off x="338328" y="334899"/>
            <a:ext cx="8503920" cy="438912"/>
          </a:xfrm>
        </p:spPr>
        <p:txBody>
          <a:body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Line Title with 3 Text Columns">
    <p:spTree>
      <p:nvGrpSpPr>
        <p:cNvPr id="1" name=""/>
        <p:cNvGrpSpPr/>
        <p:nvPr/>
      </p:nvGrpSpPr>
      <p:grpSpPr>
        <a:xfrm>
          <a:off x="0" y="0"/>
          <a:ext cx="0" cy="0"/>
          <a:chOff x="0" y="0"/>
          <a:chExt cx="0" cy="0"/>
        </a:xfrm>
      </p:grpSpPr>
      <p:sp>
        <p:nvSpPr>
          <p:cNvPr id="30" name="Text Placeholder 11"/>
          <p:cNvSpPr>
            <a:spLocks noGrp="1"/>
          </p:cNvSpPr>
          <p:nvPr>
            <p:ph type="body" sz="quarter" idx="17" hasCustomPrompt="1"/>
          </p:nvPr>
        </p:nvSpPr>
        <p:spPr bwMode="gray">
          <a:xfrm>
            <a:off x="35661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1" name="Text Placeholder 11"/>
          <p:cNvSpPr>
            <a:spLocks noGrp="1"/>
          </p:cNvSpPr>
          <p:nvPr>
            <p:ph type="body" sz="quarter" idx="18" hasCustomPrompt="1"/>
          </p:nvPr>
        </p:nvSpPr>
        <p:spPr bwMode="gray">
          <a:xfrm>
            <a:off x="322897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2" name="Text Placeholder 11"/>
          <p:cNvSpPr>
            <a:spLocks noGrp="1"/>
          </p:cNvSpPr>
          <p:nvPr>
            <p:ph type="body" sz="quarter" idx="19" hasCustomPrompt="1"/>
          </p:nvPr>
        </p:nvSpPr>
        <p:spPr bwMode="gray">
          <a:xfrm>
            <a:off x="609917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16" name="Text Placeholder 26"/>
          <p:cNvSpPr>
            <a:spLocks noGrp="1"/>
          </p:cNvSpPr>
          <p:nvPr>
            <p:ph type="body" sz="quarter" idx="10"/>
          </p:nvPr>
        </p:nvSpPr>
        <p:spPr>
          <a:xfrm>
            <a:off x="371476"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8" name="Text Placeholder 26"/>
          <p:cNvSpPr>
            <a:spLocks noGrp="1"/>
          </p:cNvSpPr>
          <p:nvPr>
            <p:ph type="body" sz="quarter" idx="20"/>
          </p:nvPr>
        </p:nvSpPr>
        <p:spPr>
          <a:xfrm>
            <a:off x="3238501"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9" name="Text Placeholder 26"/>
          <p:cNvSpPr>
            <a:spLocks noGrp="1"/>
          </p:cNvSpPr>
          <p:nvPr>
            <p:ph type="body" sz="quarter" idx="21"/>
          </p:nvPr>
        </p:nvSpPr>
        <p:spPr>
          <a:xfrm>
            <a:off x="6105526"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9" name="Title 8"/>
          <p:cNvSpPr>
            <a:spLocks noGrp="1"/>
          </p:cNvSpPr>
          <p:nvPr>
            <p:ph type="title" hasCustomPrompt="1"/>
          </p:nvPr>
        </p:nvSpPr>
        <p:spPr>
          <a:xfrm>
            <a:off x="338328" y="334899"/>
            <a:ext cx="8503920" cy="438912"/>
          </a:xfrm>
        </p:spPr>
        <p:txBody>
          <a:bodyPr/>
          <a:lstStyle>
            <a:lvl1pPr>
              <a:defRPr sz="2800"/>
            </a:lvl1p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Line Title with 2 Text Columns">
    <p:spTree>
      <p:nvGrpSpPr>
        <p:cNvPr id="1" name=""/>
        <p:cNvGrpSpPr/>
        <p:nvPr/>
      </p:nvGrpSpPr>
      <p:grpSpPr>
        <a:xfrm>
          <a:off x="0" y="0"/>
          <a:ext cx="0" cy="0"/>
          <a:chOff x="0" y="0"/>
          <a:chExt cx="0" cy="0"/>
        </a:xfrm>
      </p:grpSpPr>
      <p:sp>
        <p:nvSpPr>
          <p:cNvPr id="10" name="Text Placeholder 21"/>
          <p:cNvSpPr>
            <a:spLocks noGrp="1"/>
          </p:cNvSpPr>
          <p:nvPr>
            <p:ph type="body" sz="quarter" idx="15" hasCustomPrompt="1"/>
          </p:nvPr>
        </p:nvSpPr>
        <p:spPr bwMode="gray">
          <a:xfrm>
            <a:off x="4739851" y="1371981"/>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
        <p:nvSpPr>
          <p:cNvPr id="11" name="Text Placeholder 26"/>
          <p:cNvSpPr>
            <a:spLocks noGrp="1"/>
          </p:cNvSpPr>
          <p:nvPr>
            <p:ph type="body" sz="quarter" idx="10"/>
          </p:nvPr>
        </p:nvSpPr>
        <p:spPr>
          <a:xfrm>
            <a:off x="365760" y="1752601"/>
            <a:ext cx="4114800" cy="4379912"/>
          </a:xfrm>
          <a:prstGeom prst="rect">
            <a:avLst/>
          </a:prstGeom>
        </p:spPr>
        <p:txBody>
          <a:bodyPr>
            <a:noAutofit/>
          </a:bodyPr>
          <a:lstStyle>
            <a:lvl1pPr>
              <a:lnSpc>
                <a:spcPct val="100000"/>
              </a:lnSpc>
              <a:spcBef>
                <a:spcPts val="600"/>
              </a:spcBef>
              <a:buClr>
                <a:srgbClr val="000000"/>
              </a:buClr>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2" name="Text Placeholder 26"/>
          <p:cNvSpPr>
            <a:spLocks noGrp="1"/>
          </p:cNvSpPr>
          <p:nvPr>
            <p:ph type="body" sz="quarter" idx="11"/>
          </p:nvPr>
        </p:nvSpPr>
        <p:spPr>
          <a:xfrm>
            <a:off x="4755270" y="1751969"/>
            <a:ext cx="4114800" cy="4379912"/>
          </a:xfrm>
          <a:prstGeom prst="rect">
            <a:avLst/>
          </a:prstGeom>
        </p:spPr>
        <p:txBody>
          <a:bodyPr>
            <a:noAutofit/>
          </a:bodyPr>
          <a:lstStyle>
            <a:lvl1pPr>
              <a:lnSpc>
                <a:spcPct val="100000"/>
              </a:lnSpc>
              <a:spcBef>
                <a:spcPts val="600"/>
              </a:spcBef>
              <a:buClr>
                <a:srgbClr val="000000"/>
              </a:buClr>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5" name="Title 14"/>
          <p:cNvSpPr>
            <a:spLocks noGrp="1"/>
          </p:cNvSpPr>
          <p:nvPr>
            <p:ph type="title" hasCustomPrompt="1"/>
          </p:nvPr>
        </p:nvSpPr>
        <p:spPr>
          <a:xfrm>
            <a:off x="338328" y="338328"/>
            <a:ext cx="8503920" cy="877824"/>
          </a:xfrm>
        </p:spPr>
        <p:txBody>
          <a:bodyPr/>
          <a:lstStyle>
            <a:lvl1pPr>
              <a:defRPr baseline="0"/>
            </a:lvl1pPr>
          </a:lstStyle>
          <a:p>
            <a:r>
              <a:rPr lang="en-US" dirty="0" smtClean="0"/>
              <a:t>DOUBLE-LINE TITLE</a:t>
            </a:r>
            <a:br>
              <a:rPr lang="en-US" dirty="0" smtClean="0"/>
            </a:br>
            <a:r>
              <a:rPr lang="en-US" dirty="0" smtClean="0"/>
              <a:t>FOR long titles</a:t>
            </a:r>
            <a:endParaRPr lang="en-US" dirty="0"/>
          </a:p>
        </p:txBody>
      </p:sp>
      <p:sp>
        <p:nvSpPr>
          <p:cNvPr id="16" name="Text Placeholder 21"/>
          <p:cNvSpPr>
            <a:spLocks noGrp="1"/>
          </p:cNvSpPr>
          <p:nvPr>
            <p:ph type="body" sz="quarter" idx="16" hasCustomPrompt="1"/>
          </p:nvPr>
        </p:nvSpPr>
        <p:spPr bwMode="gray">
          <a:xfrm>
            <a:off x="356616" y="1368171"/>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Tree>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Line Title with 3 Text Columns">
    <p:spTree>
      <p:nvGrpSpPr>
        <p:cNvPr id="1" name=""/>
        <p:cNvGrpSpPr/>
        <p:nvPr/>
      </p:nvGrpSpPr>
      <p:grpSpPr>
        <a:xfrm>
          <a:off x="0" y="0"/>
          <a:ext cx="0" cy="0"/>
          <a:chOff x="0" y="0"/>
          <a:chExt cx="0" cy="0"/>
        </a:xfrm>
      </p:grpSpPr>
      <p:sp>
        <p:nvSpPr>
          <p:cNvPr id="30" name="Text Placeholder 11"/>
          <p:cNvSpPr>
            <a:spLocks noGrp="1"/>
          </p:cNvSpPr>
          <p:nvPr>
            <p:ph type="body" sz="quarter" idx="17" hasCustomPrompt="1"/>
          </p:nvPr>
        </p:nvSpPr>
        <p:spPr bwMode="gray">
          <a:xfrm>
            <a:off x="35661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1" name="Text Placeholder 11"/>
          <p:cNvSpPr>
            <a:spLocks noGrp="1"/>
          </p:cNvSpPr>
          <p:nvPr>
            <p:ph type="body" sz="quarter" idx="18" hasCustomPrompt="1"/>
          </p:nvPr>
        </p:nvSpPr>
        <p:spPr bwMode="gray">
          <a:xfrm>
            <a:off x="322897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2" name="Text Placeholder 11"/>
          <p:cNvSpPr>
            <a:spLocks noGrp="1"/>
          </p:cNvSpPr>
          <p:nvPr>
            <p:ph type="body" sz="quarter" idx="19" hasCustomPrompt="1"/>
          </p:nvPr>
        </p:nvSpPr>
        <p:spPr bwMode="gray">
          <a:xfrm>
            <a:off x="609917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17" name="Title 8"/>
          <p:cNvSpPr>
            <a:spLocks noGrp="1"/>
          </p:cNvSpPr>
          <p:nvPr>
            <p:ph type="title" hasCustomPrompt="1"/>
          </p:nvPr>
        </p:nvSpPr>
        <p:spPr>
          <a:xfrm>
            <a:off x="341313" y="334964"/>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16" name="Text Placeholder 26"/>
          <p:cNvSpPr>
            <a:spLocks noGrp="1"/>
          </p:cNvSpPr>
          <p:nvPr>
            <p:ph type="body" sz="quarter" idx="10"/>
          </p:nvPr>
        </p:nvSpPr>
        <p:spPr>
          <a:xfrm>
            <a:off x="371476"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8" name="Text Placeholder 26"/>
          <p:cNvSpPr>
            <a:spLocks noGrp="1"/>
          </p:cNvSpPr>
          <p:nvPr>
            <p:ph type="body" sz="quarter" idx="20"/>
          </p:nvPr>
        </p:nvSpPr>
        <p:spPr>
          <a:xfrm>
            <a:off x="3238501"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9" name="Text Placeholder 26"/>
          <p:cNvSpPr>
            <a:spLocks noGrp="1"/>
          </p:cNvSpPr>
          <p:nvPr>
            <p:ph type="body" sz="quarter" idx="21"/>
          </p:nvPr>
        </p:nvSpPr>
        <p:spPr>
          <a:xfrm>
            <a:off x="6105526"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Line Title with Numbered Conten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SINGLE-LINE TITLE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628650" indent="-342900">
              <a:lnSpc>
                <a:spcPct val="100000"/>
              </a:lnSpc>
              <a:spcBef>
                <a:spcPts val="400"/>
              </a:spcBef>
              <a:buSzPct val="100000"/>
              <a:buFont typeface="+mj-lt"/>
              <a:buAutoNum type="arabicPeriod"/>
              <a:defRPr>
                <a:solidFill>
                  <a:srgbClr val="000000"/>
                </a:solidFill>
              </a:defRPr>
            </a:lvl2pPr>
            <a:lvl3pPr marL="971550" indent="-285750">
              <a:lnSpc>
                <a:spcPct val="100000"/>
              </a:lnSpc>
              <a:spcBef>
                <a:spcPts val="400"/>
              </a:spcBef>
              <a:buFont typeface="+mj-lt"/>
              <a:buAutoNum type="alphaLcParenR"/>
              <a:defRPr sz="1400">
                <a:solidFill>
                  <a:srgbClr val="000000"/>
                </a:solidFill>
              </a:defRPr>
            </a:lvl3pPr>
            <a:lvl4pPr marL="1314450" indent="-285750">
              <a:lnSpc>
                <a:spcPct val="100000"/>
              </a:lnSpc>
              <a:spcBef>
                <a:spcPts val="400"/>
              </a:spcBef>
              <a:buSzPct val="100000"/>
              <a:buFont typeface="+mj-lt"/>
              <a:buAutoNum type="arabicParen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Line Title with Code Conten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SINGLE-LINE TITLE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600"/>
              </a:spcBef>
              <a:buSzPct val="80000"/>
              <a:buFont typeface="Arial" pitchFamily="34" charset="0"/>
              <a:buNone/>
              <a:defRPr>
                <a:solidFill>
                  <a:srgbClr val="000000"/>
                </a:solidFill>
                <a:latin typeface="Courier New" pitchFamily="49" charset="0"/>
                <a:cs typeface="Courier New" pitchFamily="49" charset="0"/>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p:txBody>
      </p:sp>
    </p:spTree>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End Slide (optional)">
    <p:spTree>
      <p:nvGrpSpPr>
        <p:cNvPr id="1" name=""/>
        <p:cNvGrpSpPr/>
        <p:nvPr/>
      </p:nvGrpSpPr>
      <p:grpSpPr>
        <a:xfrm>
          <a:off x="0" y="0"/>
          <a:ext cx="0" cy="0"/>
          <a:chOff x="0" y="0"/>
          <a:chExt cx="0" cy="0"/>
        </a:xfrm>
      </p:grpSpPr>
      <p:sp>
        <p:nvSpPr>
          <p:cNvPr id="8" name="Rectangle 7"/>
          <p:cNvSpPr/>
          <p:nvPr userDrawn="1"/>
        </p:nvSpPr>
        <p:spPr bwMode="white">
          <a:xfrm>
            <a:off x="0" y="-4553"/>
            <a:ext cx="9144000" cy="6862554"/>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p:cNvPicPr>
            <a:picLocks noChangeAspect="1" noChangeArrowheads="1"/>
          </p:cNvPicPr>
          <p:nvPr userDrawn="1"/>
        </p:nvPicPr>
        <p:blipFill>
          <a:blip r:embed="rId2" cstate="print"/>
          <a:srcRect r="7471" b="6709"/>
          <a:stretch>
            <a:fillRect/>
          </a:stretch>
        </p:blipFill>
        <p:spPr bwMode="ltGray">
          <a:xfrm>
            <a:off x="7993857" y="1938148"/>
            <a:ext cx="1150143" cy="491985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ample Photo">
    <p:spTree>
      <p:nvGrpSpPr>
        <p:cNvPr id="1" name=""/>
        <p:cNvGrpSpPr/>
        <p:nvPr/>
      </p:nvGrpSpPr>
      <p:grpSpPr>
        <a:xfrm>
          <a:off x="0" y="0"/>
          <a:ext cx="0" cy="0"/>
          <a:chOff x="0" y="0"/>
          <a:chExt cx="0" cy="0"/>
        </a:xfrm>
      </p:grpSpPr>
      <p:pic>
        <p:nvPicPr>
          <p:cNvPr id="16" name="Picture 15" descr="G10688001072009_JPG_P.jpg"/>
          <p:cNvPicPr>
            <a:picLocks noChangeAspect="1"/>
          </p:cNvPicPr>
          <p:nvPr userDrawn="1"/>
        </p:nvPicPr>
        <p:blipFill>
          <a:blip r:embed="rId2" cstate="screen"/>
          <a:srcRect l="314"/>
          <a:stretch>
            <a:fillRect/>
          </a:stretch>
        </p:blipFill>
        <p:spPr bwMode="hidden">
          <a:xfrm>
            <a:off x="3844940" y="0"/>
            <a:ext cx="5299060" cy="6858000"/>
          </a:xfrm>
          <a:prstGeom prst="rect">
            <a:avLst/>
          </a:prstGeom>
        </p:spPr>
      </p:pic>
      <p:sp>
        <p:nvSpPr>
          <p:cNvPr id="11" name="Freeform 6"/>
          <p:cNvSpPr>
            <a:spLocks/>
          </p:cNvSpPr>
          <p:nvPr userDrawn="1"/>
        </p:nvSpPr>
        <p:spPr bwMode="white">
          <a:xfrm>
            <a:off x="-9016" y="256"/>
            <a:ext cx="5495416" cy="6857744"/>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lt1"/>
              </a:solidFill>
            </a:endParaRPr>
          </a:p>
        </p:txBody>
      </p:sp>
      <p:sp>
        <p:nvSpPr>
          <p:cNvPr id="10" name="TextBox 9"/>
          <p:cNvSpPr txBox="1"/>
          <p:nvPr userDrawn="1"/>
        </p:nvSpPr>
        <p:spPr bwMode="gray">
          <a:xfrm>
            <a:off x="365760" y="6369558"/>
            <a:ext cx="3387466" cy="307777"/>
          </a:xfrm>
          <a:prstGeom prst="rect">
            <a:avLst/>
          </a:prstGeom>
          <a:noFill/>
        </p:spPr>
        <p:txBody>
          <a:bodyPr wrap="none" rtlCol="0">
            <a:spAutoFit/>
          </a:bodyPr>
          <a:lstStyle/>
          <a:p>
            <a:pPr marL="0" algn="l" defTabSz="914400" rtl="0" eaLnBrk="1" latinLnBrk="0" hangingPunct="1"/>
            <a:r>
              <a:rPr lang="en-US" sz="700" kern="1200" dirty="0" smtClean="0">
                <a:solidFill>
                  <a:schemeClr val="tx1">
                    <a:lumMod val="50000"/>
                    <a:lumOff val="50000"/>
                  </a:schemeClr>
                </a:solidFill>
                <a:latin typeface="Futura Bk" pitchFamily="34" charset="0"/>
                <a:ea typeface="+mn-ea"/>
                <a:cs typeface="+mn-cs"/>
              </a:rPr>
              <a:t>© Copyright 2010 Hewlett-Packard Development Company, L.P. </a:t>
            </a:r>
          </a:p>
          <a:p>
            <a:pPr marL="0" algn="l" defTabSz="914400" rtl="0" eaLnBrk="1" latinLnBrk="0" hangingPunct="1"/>
            <a:r>
              <a:rPr lang="en-US" sz="700" kern="1200" dirty="0" smtClean="0">
                <a:solidFill>
                  <a:schemeClr val="tx1">
                    <a:lumMod val="50000"/>
                    <a:lumOff val="50000"/>
                  </a:schemeClr>
                </a:solidFill>
                <a:latin typeface="Futura Bk" pitchFamily="34" charset="0"/>
                <a:ea typeface="+mn-ea"/>
                <a:cs typeface="+mn-cs"/>
              </a:rPr>
              <a:t>The information contained herein is subject to change without notice. HP Restricted</a:t>
            </a:r>
          </a:p>
        </p:txBody>
      </p:sp>
      <p:pic>
        <p:nvPicPr>
          <p:cNvPr id="12" name="Picture 8"/>
          <p:cNvPicPr>
            <a:picLocks noChangeAspect="1" noChangeArrowheads="1"/>
          </p:cNvPicPr>
          <p:nvPr userDrawn="1"/>
        </p:nvPicPr>
        <p:blipFill>
          <a:blip r:embed="rId3" cstate="print"/>
          <a:srcRect r="7471" b="6709"/>
          <a:stretch>
            <a:fillRect/>
          </a:stretch>
        </p:blipFill>
        <p:spPr bwMode="ltGray">
          <a:xfrm>
            <a:off x="7993857" y="1938148"/>
            <a:ext cx="1150143" cy="4919852"/>
          </a:xfrm>
          <a:prstGeom prst="rect">
            <a:avLst/>
          </a:prstGeom>
          <a:noFill/>
          <a:ln w="9525">
            <a:noFill/>
            <a:miter lim="800000"/>
            <a:headEnd/>
            <a:tailEnd/>
          </a:ln>
          <a:effectLst/>
        </p:spPr>
      </p:pic>
      <p:sp>
        <p:nvSpPr>
          <p:cNvPr id="20" name="Subtitle 2"/>
          <p:cNvSpPr>
            <a:spLocks noGrp="1"/>
          </p:cNvSpPr>
          <p:nvPr>
            <p:ph type="subTitle" idx="1"/>
          </p:nvPr>
        </p:nvSpPr>
        <p:spPr bwMode="black">
          <a:xfrm>
            <a:off x="365760" y="5065395"/>
            <a:ext cx="3682365" cy="935684"/>
          </a:xfrm>
          <a:prstGeom prst="rect">
            <a:avLst/>
          </a:prstGeom>
        </p:spPr>
        <p:txBody>
          <a:bodyPr anchor="b" anchorCtr="0">
            <a:noAutofit/>
          </a:bodyPr>
          <a:lstStyle>
            <a:lvl1pPr marL="0" marR="0" indent="0" algn="l" defTabSz="914400" rtl="0" eaLnBrk="1" fontAlgn="auto" latinLnBrk="0" hangingPunct="1">
              <a:lnSpc>
                <a:spcPct val="120000"/>
              </a:lnSpc>
              <a:spcBef>
                <a:spcPts val="0"/>
              </a:spcBef>
              <a:spcAft>
                <a:spcPts val="0"/>
              </a:spcAft>
              <a:buClrTx/>
              <a:buSzPct val="100000"/>
              <a:buFontTx/>
              <a:buNone/>
              <a:tabLst/>
              <a:defRPr sz="14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9" name="Title 10"/>
          <p:cNvSpPr>
            <a:spLocks noGrp="1"/>
          </p:cNvSpPr>
          <p:nvPr>
            <p:ph type="title" hasCustomPrompt="1"/>
          </p:nvPr>
        </p:nvSpPr>
        <p:spPr bwMode="black">
          <a:xfrm>
            <a:off x="272414" y="292101"/>
            <a:ext cx="4233672" cy="3451224"/>
          </a:xfrm>
          <a:prstGeom prst="rect">
            <a:avLst/>
          </a:prstGeom>
        </p:spPr>
        <p:txBody>
          <a:bodyPr anchor="t" anchorCtr="0"/>
          <a:lstStyle>
            <a:lvl1pPr algn="l">
              <a:lnSpc>
                <a:spcPct val="100000"/>
              </a:lnSpc>
              <a:defRPr sz="3200">
                <a:solidFill>
                  <a:schemeClr val="bg1"/>
                </a:solidFill>
                <a:latin typeface="+mn-lt"/>
              </a:defRPr>
            </a:lvl1pPr>
          </a:lstStyle>
          <a:p>
            <a:r>
              <a:rPr lang="en-US" dirty="0"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119063" y="6630988"/>
            <a:ext cx="8720137" cy="176212"/>
          </a:xfrm>
          <a:prstGeom prst="rect">
            <a:avLst/>
          </a:prstGeom>
          <a:ln/>
        </p:spPr>
        <p:txBody>
          <a:bodyPr/>
          <a:lstStyle>
            <a:lvl1pPr>
              <a:defRPr/>
            </a:lvl1pPr>
          </a:lstStyle>
          <a:p>
            <a:pPr>
              <a:defRPr/>
            </a:pPr>
            <a:r>
              <a:rPr lang="en-US"/>
              <a:t>3PAR Company Confidential   </a:t>
            </a:r>
          </a:p>
          <a:p>
            <a:pPr>
              <a:defRPr/>
            </a:pP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119063" y="6630988"/>
            <a:ext cx="8720137" cy="176212"/>
          </a:xfrm>
          <a:prstGeom prst="rect">
            <a:avLst/>
          </a:prstGeom>
          <a:ln/>
        </p:spPr>
        <p:txBody>
          <a:bodyPr/>
          <a:lstStyle>
            <a:lvl1pPr>
              <a:defRPr/>
            </a:lvl1pPr>
          </a:lstStyle>
          <a:p>
            <a:pPr>
              <a:defRPr/>
            </a:pPr>
            <a:r>
              <a:rPr lang="en-US"/>
              <a:t>3PAR Company Confidential   </a:t>
            </a:r>
          </a:p>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ransition Slide Blue">
    <p:spTree>
      <p:nvGrpSpPr>
        <p:cNvPr id="1" name=""/>
        <p:cNvGrpSpPr/>
        <p:nvPr/>
      </p:nvGrpSpPr>
      <p:grpSpPr>
        <a:xfrm>
          <a:off x="0" y="0"/>
          <a:ext cx="0" cy="0"/>
          <a:chOff x="0" y="0"/>
          <a:chExt cx="0" cy="0"/>
        </a:xfrm>
      </p:grpSpPr>
      <p:sp>
        <p:nvSpPr>
          <p:cNvPr id="11" name="Rectangle 10"/>
          <p:cNvSpPr/>
          <p:nvPr userDrawn="1"/>
        </p:nvSpPr>
        <p:spPr bwMode="white">
          <a:xfrm>
            <a:off x="3840480" y="-4554"/>
            <a:ext cx="5303520" cy="6862554"/>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6"/>
          <p:cNvSpPr>
            <a:spLocks/>
          </p:cNvSpPr>
          <p:nvPr userDrawn="1"/>
        </p:nvSpPr>
        <p:spPr bwMode="white">
          <a:xfrm>
            <a:off x="-9016" y="256"/>
            <a:ext cx="5495416" cy="6857744"/>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25" name="TextBox 24"/>
          <p:cNvSpPr txBox="1"/>
          <p:nvPr userDrawn="1"/>
        </p:nvSpPr>
        <p:spPr bwMode="gray">
          <a:xfrm>
            <a:off x="616095" y="6465910"/>
            <a:ext cx="1354858" cy="200055"/>
          </a:xfrm>
          <a:prstGeom prst="rect">
            <a:avLst/>
          </a:prstGeom>
          <a:noFill/>
        </p:spPr>
        <p:txBody>
          <a:bodyPr wrap="none" rtlCol="0">
            <a:spAutoFit/>
          </a:bodyPr>
          <a:lstStyle/>
          <a:p>
            <a:r>
              <a:rPr lang="en-US" sz="700" kern="1200" dirty="0" smtClean="0">
                <a:solidFill>
                  <a:schemeClr val="tx1">
                    <a:lumMod val="50000"/>
                    <a:lumOff val="50000"/>
                  </a:schemeClr>
                </a:solidFill>
                <a:latin typeface="Futura Bk" pitchFamily="34" charset="0"/>
                <a:ea typeface="+mn-ea"/>
                <a:cs typeface="+mn-cs"/>
              </a:rPr>
              <a:t>HP Restricted | Date or Rev. #</a:t>
            </a:r>
          </a:p>
        </p:txBody>
      </p:sp>
      <p:sp>
        <p:nvSpPr>
          <p:cNvPr id="26" name="TextBox 25"/>
          <p:cNvSpPr txBox="1"/>
          <p:nvPr userDrawn="1"/>
        </p:nvSpPr>
        <p:spPr bwMode="gray">
          <a:xfrm>
            <a:off x="363186" y="6465908"/>
            <a:ext cx="384048" cy="200055"/>
          </a:xfrm>
          <a:prstGeom prst="rect">
            <a:avLst/>
          </a:prstGeom>
          <a:noFill/>
        </p:spPr>
        <p:txBody>
          <a:bodyPr wrap="square" rtlCol="0">
            <a:spAutoFit/>
          </a:bodyPr>
          <a:lstStyle/>
          <a:p>
            <a:pPr marL="0" algn="l" defTabSz="914400" rtl="0" eaLnBrk="1" fontAlgn="base" latinLnBrk="0" hangingPunct="1">
              <a:spcBef>
                <a:spcPct val="0"/>
              </a:spcBef>
              <a:spcAft>
                <a:spcPct val="0"/>
              </a:spcAft>
            </a:pPr>
            <a:fld id="{F445441D-5648-4C4E-924F-9D5109CAF161}" type="slidenum">
              <a:rPr lang="en-US" sz="700" kern="1200" smtClean="0">
                <a:solidFill>
                  <a:schemeClr val="tx1">
                    <a:lumMod val="50000"/>
                    <a:lumOff val="50000"/>
                  </a:schemeClr>
                </a:solidFill>
                <a:latin typeface="Futura Bk" pitchFamily="34" charset="0"/>
                <a:ea typeface="+mn-ea"/>
                <a:cs typeface="+mn-cs"/>
              </a:rPr>
              <a:pPr marL="0" algn="l" defTabSz="914400" rtl="0" eaLnBrk="1" fontAlgn="base" latinLnBrk="0" hangingPunct="1">
                <a:spcBef>
                  <a:spcPct val="0"/>
                </a:spcBef>
                <a:spcAft>
                  <a:spcPct val="0"/>
                </a:spcAft>
              </a:pPr>
              <a:t>‹#›</a:t>
            </a:fld>
            <a:endParaRPr lang="en-US" sz="700" kern="1200" dirty="0" smtClean="0">
              <a:solidFill>
                <a:schemeClr val="tx1">
                  <a:lumMod val="50000"/>
                  <a:lumOff val="50000"/>
                </a:schemeClr>
              </a:solidFill>
              <a:latin typeface="Futura Bk" pitchFamily="34" charset="0"/>
              <a:ea typeface="+mn-ea"/>
              <a:cs typeface="+mn-cs"/>
            </a:endParaRPr>
          </a:p>
        </p:txBody>
      </p:sp>
      <p:sp>
        <p:nvSpPr>
          <p:cNvPr id="9" name="Title 19"/>
          <p:cNvSpPr>
            <a:spLocks noGrp="1"/>
          </p:cNvSpPr>
          <p:nvPr>
            <p:ph type="title" hasCustomPrompt="1"/>
          </p:nvPr>
        </p:nvSpPr>
        <p:spPr bwMode="black">
          <a:xfrm>
            <a:off x="338328" y="338328"/>
            <a:ext cx="4233672" cy="3087497"/>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lang="en-US" sz="2800" kern="1200" baseline="0" dirty="0">
                <a:solidFill>
                  <a:schemeClr val="bg1"/>
                </a:solidFill>
                <a:latin typeface="+mn-lt"/>
                <a:ea typeface="+mj-ea"/>
                <a:cs typeface="+mj-cs"/>
              </a:defRPr>
            </a:lvl1pPr>
          </a:lstStyle>
          <a:p>
            <a:r>
              <a:rPr lang="en-US" dirty="0" smtClean="0"/>
              <a:t>TRANSITION title </a:t>
            </a:r>
            <a:br>
              <a:rPr lang="en-US" dirty="0" smtClean="0"/>
            </a:br>
            <a:r>
              <a:rPr lang="en-US" dirty="0" smtClean="0"/>
              <a:t>PLACEHOLDER</a:t>
            </a:r>
            <a:endParaRPr lang="en-US" dirty="0"/>
          </a:p>
        </p:txBody>
      </p:sp>
      <p:sp>
        <p:nvSpPr>
          <p:cNvPr id="10" name="Text Placeholder 12"/>
          <p:cNvSpPr>
            <a:spLocks noGrp="1"/>
          </p:cNvSpPr>
          <p:nvPr>
            <p:ph type="body" sz="quarter" idx="14" hasCustomPrompt="1"/>
          </p:nvPr>
        </p:nvSpPr>
        <p:spPr>
          <a:xfrm>
            <a:off x="356616" y="5623900"/>
            <a:ext cx="3398012" cy="402336"/>
          </a:xfrm>
          <a:prstGeom prst="rect">
            <a:avLst/>
          </a:prstGeom>
        </p:spPr>
        <p:txBody>
          <a:bodyPr anchor="b" anchorCtr="0">
            <a:noAutofit/>
          </a:bodyPr>
          <a:lstStyle>
            <a:lvl1pPr marL="0" indent="0">
              <a:lnSpc>
                <a:spcPct val="100000"/>
              </a:lnSpc>
              <a:spcBef>
                <a:spcPts val="0"/>
              </a:spcBef>
              <a:buNone/>
              <a:defRPr lang="en-US" sz="1800" kern="1200" baseline="0" dirty="0" smtClean="0">
                <a:solidFill>
                  <a:srgbClr val="FFFFFF"/>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pic>
        <p:nvPicPr>
          <p:cNvPr id="12" name="Picture 8"/>
          <p:cNvPicPr>
            <a:picLocks noChangeAspect="1" noChangeArrowheads="1"/>
          </p:cNvPicPr>
          <p:nvPr userDrawn="1"/>
        </p:nvPicPr>
        <p:blipFill>
          <a:blip r:embed="rId2" cstate="print"/>
          <a:srcRect r="7471" b="6709"/>
          <a:stretch>
            <a:fillRect/>
          </a:stretch>
        </p:blipFill>
        <p:spPr bwMode="ltGray">
          <a:xfrm>
            <a:off x="7993857" y="1938148"/>
            <a:ext cx="1150143" cy="491985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ransition Slide Sample Photo">
    <p:spTree>
      <p:nvGrpSpPr>
        <p:cNvPr id="1" name=""/>
        <p:cNvGrpSpPr/>
        <p:nvPr/>
      </p:nvGrpSpPr>
      <p:grpSpPr>
        <a:xfrm>
          <a:off x="0" y="0"/>
          <a:ext cx="0" cy="0"/>
          <a:chOff x="0" y="0"/>
          <a:chExt cx="0" cy="0"/>
        </a:xfrm>
      </p:grpSpPr>
      <p:pic>
        <p:nvPicPr>
          <p:cNvPr id="13" name="Picture 12" descr="G11073021102009_JPG_P.jpg"/>
          <p:cNvPicPr>
            <a:picLocks noChangeAspect="1"/>
          </p:cNvPicPr>
          <p:nvPr userDrawn="1"/>
        </p:nvPicPr>
        <p:blipFill>
          <a:blip r:embed="rId2" cstate="print"/>
          <a:srcRect/>
          <a:stretch>
            <a:fillRect/>
          </a:stretch>
        </p:blipFill>
        <p:spPr bwMode="hidden">
          <a:xfrm>
            <a:off x="3867150" y="0"/>
            <a:ext cx="5276850" cy="6858000"/>
          </a:xfrm>
          <a:prstGeom prst="rect">
            <a:avLst/>
          </a:prstGeom>
        </p:spPr>
      </p:pic>
      <p:sp>
        <p:nvSpPr>
          <p:cNvPr id="14" name="Freeform 6"/>
          <p:cNvSpPr>
            <a:spLocks/>
          </p:cNvSpPr>
          <p:nvPr userDrawn="1"/>
        </p:nvSpPr>
        <p:spPr bwMode="white">
          <a:xfrm>
            <a:off x="-9016" y="256"/>
            <a:ext cx="5495416" cy="6857744"/>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25" name="TextBox 24"/>
          <p:cNvSpPr txBox="1"/>
          <p:nvPr userDrawn="1"/>
        </p:nvSpPr>
        <p:spPr bwMode="gray">
          <a:xfrm>
            <a:off x="616095" y="6465910"/>
            <a:ext cx="1354858" cy="200055"/>
          </a:xfrm>
          <a:prstGeom prst="rect">
            <a:avLst/>
          </a:prstGeom>
          <a:noFill/>
        </p:spPr>
        <p:txBody>
          <a:bodyPr wrap="none" rtlCol="0">
            <a:spAutoFit/>
          </a:bodyPr>
          <a:lstStyle/>
          <a:p>
            <a:r>
              <a:rPr lang="en-US" sz="700" kern="1200" dirty="0" smtClean="0">
                <a:solidFill>
                  <a:schemeClr val="tx1">
                    <a:lumMod val="50000"/>
                    <a:lumOff val="50000"/>
                  </a:schemeClr>
                </a:solidFill>
                <a:latin typeface="Futura Bk" pitchFamily="34" charset="0"/>
                <a:ea typeface="+mn-ea"/>
                <a:cs typeface="+mn-cs"/>
              </a:rPr>
              <a:t>HP Restricted | Date or Rev. #</a:t>
            </a:r>
          </a:p>
        </p:txBody>
      </p:sp>
      <p:sp>
        <p:nvSpPr>
          <p:cNvPr id="26" name="TextBox 25"/>
          <p:cNvSpPr txBox="1"/>
          <p:nvPr userDrawn="1"/>
        </p:nvSpPr>
        <p:spPr bwMode="gray">
          <a:xfrm>
            <a:off x="363186" y="6465908"/>
            <a:ext cx="384048" cy="200055"/>
          </a:xfrm>
          <a:prstGeom prst="rect">
            <a:avLst/>
          </a:prstGeom>
          <a:noFill/>
        </p:spPr>
        <p:txBody>
          <a:bodyPr wrap="square" rtlCol="0">
            <a:spAutoFit/>
          </a:bodyPr>
          <a:lstStyle/>
          <a:p>
            <a:pPr marL="0" algn="l" defTabSz="914400" rtl="0" eaLnBrk="1" fontAlgn="base" latinLnBrk="0" hangingPunct="1">
              <a:spcBef>
                <a:spcPct val="0"/>
              </a:spcBef>
              <a:spcAft>
                <a:spcPct val="0"/>
              </a:spcAft>
            </a:pPr>
            <a:fld id="{F445441D-5648-4C4E-924F-9D5109CAF161}" type="slidenum">
              <a:rPr lang="en-US" sz="700" kern="1200" smtClean="0">
                <a:solidFill>
                  <a:schemeClr val="tx1">
                    <a:lumMod val="50000"/>
                    <a:lumOff val="50000"/>
                  </a:schemeClr>
                </a:solidFill>
                <a:latin typeface="Futura Bk" pitchFamily="34" charset="0"/>
                <a:ea typeface="+mn-ea"/>
                <a:cs typeface="+mn-cs"/>
              </a:rPr>
              <a:pPr marL="0" algn="l" defTabSz="914400" rtl="0" eaLnBrk="1" fontAlgn="base" latinLnBrk="0" hangingPunct="1">
                <a:spcBef>
                  <a:spcPct val="0"/>
                </a:spcBef>
                <a:spcAft>
                  <a:spcPct val="0"/>
                </a:spcAft>
              </a:pPr>
              <a:t>‹#›</a:t>
            </a:fld>
            <a:endParaRPr lang="en-US" sz="700" kern="1200" dirty="0" smtClean="0">
              <a:solidFill>
                <a:schemeClr val="tx1">
                  <a:lumMod val="50000"/>
                  <a:lumOff val="50000"/>
                </a:schemeClr>
              </a:solidFill>
              <a:latin typeface="Futura Bk" pitchFamily="34" charset="0"/>
              <a:ea typeface="+mn-ea"/>
              <a:cs typeface="+mn-cs"/>
            </a:endParaRPr>
          </a:p>
        </p:txBody>
      </p:sp>
      <p:sp>
        <p:nvSpPr>
          <p:cNvPr id="9" name="Title 19"/>
          <p:cNvSpPr>
            <a:spLocks noGrp="1"/>
          </p:cNvSpPr>
          <p:nvPr>
            <p:ph type="title" hasCustomPrompt="1"/>
          </p:nvPr>
        </p:nvSpPr>
        <p:spPr bwMode="black">
          <a:xfrm>
            <a:off x="338328" y="338328"/>
            <a:ext cx="4233672" cy="3087497"/>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lang="en-US" sz="2800" kern="1200" baseline="0" dirty="0">
                <a:solidFill>
                  <a:schemeClr val="bg1"/>
                </a:solidFill>
                <a:latin typeface="+mn-lt"/>
                <a:ea typeface="+mj-ea"/>
                <a:cs typeface="+mj-cs"/>
              </a:defRPr>
            </a:lvl1pPr>
          </a:lstStyle>
          <a:p>
            <a:r>
              <a:rPr lang="en-US" dirty="0" smtClean="0"/>
              <a:t>TRANSITION title </a:t>
            </a:r>
            <a:br>
              <a:rPr lang="en-US" dirty="0" smtClean="0"/>
            </a:br>
            <a:r>
              <a:rPr lang="en-US" dirty="0" smtClean="0"/>
              <a:t>PLACEHOLDER</a:t>
            </a:r>
            <a:endParaRPr lang="en-US" dirty="0"/>
          </a:p>
        </p:txBody>
      </p:sp>
      <p:sp>
        <p:nvSpPr>
          <p:cNvPr id="10" name="Text Placeholder 12"/>
          <p:cNvSpPr>
            <a:spLocks noGrp="1"/>
          </p:cNvSpPr>
          <p:nvPr>
            <p:ph type="body" sz="quarter" idx="14" hasCustomPrompt="1"/>
          </p:nvPr>
        </p:nvSpPr>
        <p:spPr>
          <a:xfrm>
            <a:off x="356616" y="5623900"/>
            <a:ext cx="3398012" cy="402336"/>
          </a:xfrm>
          <a:prstGeom prst="rect">
            <a:avLst/>
          </a:prstGeom>
        </p:spPr>
        <p:txBody>
          <a:bodyPr anchor="b" anchorCtr="0">
            <a:noAutofit/>
          </a:bodyPr>
          <a:lstStyle>
            <a:lvl1pPr marL="0" indent="0">
              <a:lnSpc>
                <a:spcPct val="100000"/>
              </a:lnSpc>
              <a:spcBef>
                <a:spcPts val="0"/>
              </a:spcBef>
              <a:buNone/>
              <a:defRPr lang="en-US" sz="1800" kern="1200" baseline="0" dirty="0" smtClean="0">
                <a:solidFill>
                  <a:srgbClr val="FFFFFF"/>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pic>
        <p:nvPicPr>
          <p:cNvPr id="12" name="Picture 8"/>
          <p:cNvPicPr>
            <a:picLocks noChangeAspect="1" noChangeArrowheads="1"/>
          </p:cNvPicPr>
          <p:nvPr userDrawn="1"/>
        </p:nvPicPr>
        <p:blipFill>
          <a:blip r:embed="rId3" cstate="print"/>
          <a:srcRect r="7471" b="6709"/>
          <a:stretch>
            <a:fillRect/>
          </a:stretch>
        </p:blipFill>
        <p:spPr bwMode="ltGray">
          <a:xfrm>
            <a:off x="7993857" y="1938148"/>
            <a:ext cx="1150143" cy="491985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Line Title with Bullet Tex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SINGLE-LINE TITLE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Line Title with Subtitle &amp; Bullet Text">
    <p:spTree>
      <p:nvGrpSpPr>
        <p:cNvPr id="1" name=""/>
        <p:cNvGrpSpPr/>
        <p:nvPr/>
      </p:nvGrpSpPr>
      <p:grpSpPr>
        <a:xfrm>
          <a:off x="0" y="0"/>
          <a:ext cx="0" cy="0"/>
          <a:chOff x="0" y="0"/>
          <a:chExt cx="0" cy="0"/>
        </a:xfrm>
      </p:grpSpPr>
      <p:sp>
        <p:nvSpPr>
          <p:cNvPr id="13" name="Text Placeholder 12"/>
          <p:cNvSpPr>
            <a:spLocks noGrp="1"/>
          </p:cNvSpPr>
          <p:nvPr>
            <p:ph type="body" sz="quarter" idx="14" hasCustomPrompt="1"/>
          </p:nvPr>
        </p:nvSpPr>
        <p:spPr bwMode="gray">
          <a:xfrm>
            <a:off x="356616" y="784225"/>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
        <p:nvSpPr>
          <p:cNvPr id="15"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SINGLE-LINE TITLE</a:t>
            </a:r>
            <a:endParaRPr lang="en-US" dirty="0"/>
          </a:p>
        </p:txBody>
      </p:sp>
      <p:sp>
        <p:nvSpPr>
          <p:cNvPr id="14" name="Text Placeholder 26"/>
          <p:cNvSpPr>
            <a:spLocks noGrp="1"/>
          </p:cNvSpPr>
          <p:nvPr>
            <p:ph type="body" sz="quarter" idx="10"/>
          </p:nvPr>
        </p:nvSpPr>
        <p:spPr>
          <a:xfrm>
            <a:off x="365760" y="1368171"/>
            <a:ext cx="8503920" cy="475488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Clr>
                <a:srgbClr val="000000"/>
              </a:buClr>
              <a:buSzPct val="80000"/>
              <a:buFont typeface="Arial" pitchFamily="34" charset="0"/>
              <a:buChar char="•"/>
              <a:defRPr>
                <a:solidFill>
                  <a:srgbClr val="000000"/>
                </a:solidFill>
              </a:defRPr>
            </a:lvl2pPr>
            <a:lvl3pPr marL="628650" indent="-171450">
              <a:lnSpc>
                <a:spcPct val="100000"/>
              </a:lnSpc>
              <a:spcBef>
                <a:spcPts val="400"/>
              </a:spcBef>
              <a:buClr>
                <a:srgbClr val="000000"/>
              </a:buClr>
              <a:buFont typeface="Futura Bk" pitchFamily="34" charset="0"/>
              <a:buChar char="−"/>
              <a:defRPr sz="1400">
                <a:solidFill>
                  <a:srgbClr val="000000"/>
                </a:solidFill>
              </a:defRPr>
            </a:lvl3pPr>
            <a:lvl4pPr marL="800100" indent="-114300">
              <a:lnSpc>
                <a:spcPct val="100000"/>
              </a:lnSpc>
              <a:spcBef>
                <a:spcPts val="400"/>
              </a:spcBef>
              <a:buClr>
                <a:srgbClr val="000000"/>
              </a:buClr>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143000" indent="-114300">
              <a:lnSpc>
                <a:spcPct val="110000"/>
              </a:lnSpc>
              <a:spcBef>
                <a:spcPts val="400"/>
              </a:spcBef>
              <a:buClr>
                <a:srgbClr val="000000"/>
              </a:buClr>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Line Title Only">
    <p:spTree>
      <p:nvGrpSpPr>
        <p:cNvPr id="1" name=""/>
        <p:cNvGrpSpPr/>
        <p:nvPr/>
      </p:nvGrpSpPr>
      <p:grpSpPr>
        <a:xfrm>
          <a:off x="0" y="0"/>
          <a:ext cx="0" cy="0"/>
          <a:chOff x="0" y="0"/>
          <a:chExt cx="0" cy="0"/>
        </a:xfrm>
      </p:grpSpPr>
      <p:sp>
        <p:nvSpPr>
          <p:cNvPr id="3"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Line Title with Subtitle Only">
    <p:spTree>
      <p:nvGrpSpPr>
        <p:cNvPr id="1" name=""/>
        <p:cNvGrpSpPr/>
        <p:nvPr/>
      </p:nvGrpSpPr>
      <p:grpSpPr>
        <a:xfrm>
          <a:off x="0" y="0"/>
          <a:ext cx="0" cy="0"/>
          <a:chOff x="0" y="0"/>
          <a:chExt cx="0" cy="0"/>
        </a:xfrm>
      </p:grpSpPr>
      <p:sp>
        <p:nvSpPr>
          <p:cNvPr id="4" name="Text Placeholder 12"/>
          <p:cNvSpPr>
            <a:spLocks noGrp="1"/>
          </p:cNvSpPr>
          <p:nvPr>
            <p:ph type="body" sz="quarter" idx="14" hasCustomPrompt="1"/>
          </p:nvPr>
        </p:nvSpPr>
        <p:spPr bwMode="gray">
          <a:xfrm>
            <a:off x="358775" y="784225"/>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
        <p:nvSpPr>
          <p:cNvPr id="5"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Line Title with Bullet Tex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11" name="Text Placeholder 26"/>
          <p:cNvSpPr>
            <a:spLocks noGrp="1"/>
          </p:cNvSpPr>
          <p:nvPr>
            <p:ph type="body" sz="quarter" idx="10"/>
          </p:nvPr>
        </p:nvSpPr>
        <p:spPr>
          <a:xfrm>
            <a:off x="365760" y="1371600"/>
            <a:ext cx="8503920" cy="4754880"/>
          </a:xfrm>
          <a:prstGeom prst="rect">
            <a:avLst/>
          </a:prstGeom>
        </p:spPr>
        <p:txBody>
          <a:bodyPr>
            <a:noAutofit/>
          </a:bodyPr>
          <a:lstStyle>
            <a:lvl1pPr>
              <a:lnSpc>
                <a:spcPct val="100000"/>
              </a:lnSpc>
              <a:spcBef>
                <a:spcPts val="600"/>
              </a:spcBef>
              <a:defRPr/>
            </a:lvl1pPr>
            <a:lvl2pPr marL="400050" indent="-114300">
              <a:lnSpc>
                <a:spcPct val="100000"/>
              </a:lnSpc>
              <a:spcBef>
                <a:spcPts val="400"/>
              </a:spcBef>
              <a:buSzPct val="80000"/>
              <a:buFont typeface="Arial" pitchFamily="34" charset="0"/>
              <a:buChar char="•"/>
              <a:defRPr/>
            </a:lvl2pPr>
            <a:lvl3pPr marL="628650" indent="-171450">
              <a:lnSpc>
                <a:spcPct val="100000"/>
              </a:lnSpc>
              <a:spcBef>
                <a:spcPts val="400"/>
              </a:spcBef>
              <a:buFont typeface="Futura Bk" pitchFamily="34" charset="0"/>
              <a:buChar char="−"/>
              <a:defRPr sz="1400"/>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bwMode="gray">
          <a:xfrm>
            <a:off x="616095" y="6465910"/>
            <a:ext cx="1425390" cy="200055"/>
          </a:xfrm>
          <a:prstGeom prst="rect">
            <a:avLst/>
          </a:prstGeom>
          <a:noFill/>
        </p:spPr>
        <p:txBody>
          <a:bodyPr wrap="none" rtlCol="0">
            <a:spAutoFit/>
          </a:bodyPr>
          <a:lstStyle/>
          <a:p>
            <a:r>
              <a:rPr lang="en-US" sz="700" kern="1200" dirty="0" smtClean="0">
                <a:solidFill>
                  <a:schemeClr val="tx1">
                    <a:lumMod val="50000"/>
                    <a:lumOff val="50000"/>
                  </a:schemeClr>
                </a:solidFill>
                <a:latin typeface="Futura Bk" pitchFamily="34" charset="0"/>
                <a:ea typeface="+mn-ea"/>
                <a:cs typeface="+mn-cs"/>
              </a:rPr>
              <a:t>HP </a:t>
            </a:r>
            <a:r>
              <a:rPr lang="en-US" sz="700" kern="1200" dirty="0" smtClean="0">
                <a:solidFill>
                  <a:schemeClr val="tx1">
                    <a:lumMod val="50000"/>
                    <a:lumOff val="50000"/>
                  </a:schemeClr>
                </a:solidFill>
                <a:latin typeface="Futura Bk" pitchFamily="34" charset="0"/>
                <a:ea typeface="+mn-ea"/>
                <a:cs typeface="+mn-cs"/>
              </a:rPr>
              <a:t>Confidential | October 2010</a:t>
            </a:r>
            <a:endParaRPr lang="en-US" sz="700" kern="1200" dirty="0" smtClean="0">
              <a:solidFill>
                <a:schemeClr val="tx1">
                  <a:lumMod val="50000"/>
                  <a:lumOff val="50000"/>
                </a:schemeClr>
              </a:solidFill>
              <a:latin typeface="Futura Bk" pitchFamily="34" charset="0"/>
              <a:ea typeface="+mn-ea"/>
              <a:cs typeface="+mn-cs"/>
            </a:endParaRPr>
          </a:p>
        </p:txBody>
      </p:sp>
      <p:sp>
        <p:nvSpPr>
          <p:cNvPr id="7" name="TextBox 6"/>
          <p:cNvSpPr txBox="1"/>
          <p:nvPr/>
        </p:nvSpPr>
        <p:spPr bwMode="gray">
          <a:xfrm>
            <a:off x="363186" y="6465908"/>
            <a:ext cx="384048" cy="200055"/>
          </a:xfrm>
          <a:prstGeom prst="rect">
            <a:avLst/>
          </a:prstGeom>
          <a:noFill/>
        </p:spPr>
        <p:txBody>
          <a:bodyPr wrap="square" rtlCol="0">
            <a:spAutoFit/>
          </a:bodyPr>
          <a:lstStyle/>
          <a:p>
            <a:pPr marL="0" algn="l" defTabSz="914400" rtl="0" eaLnBrk="1" fontAlgn="base" latinLnBrk="0" hangingPunct="1">
              <a:spcBef>
                <a:spcPct val="0"/>
              </a:spcBef>
              <a:spcAft>
                <a:spcPct val="0"/>
              </a:spcAft>
            </a:pPr>
            <a:fld id="{F445441D-5648-4C4E-924F-9D5109CAF161}" type="slidenum">
              <a:rPr lang="en-US" sz="700" kern="1200" smtClean="0">
                <a:solidFill>
                  <a:schemeClr val="tx1">
                    <a:lumMod val="50000"/>
                    <a:lumOff val="50000"/>
                  </a:schemeClr>
                </a:solidFill>
                <a:latin typeface="Futura Bk" pitchFamily="34" charset="0"/>
                <a:ea typeface="+mn-ea"/>
                <a:cs typeface="+mn-cs"/>
              </a:rPr>
              <a:pPr marL="0" algn="l" defTabSz="914400" rtl="0" eaLnBrk="1" fontAlgn="base" latinLnBrk="0" hangingPunct="1">
                <a:spcBef>
                  <a:spcPct val="0"/>
                </a:spcBef>
                <a:spcAft>
                  <a:spcPct val="0"/>
                </a:spcAft>
              </a:pPr>
              <a:t>‹#›</a:t>
            </a:fld>
            <a:endParaRPr lang="en-US" sz="700" kern="1200" dirty="0" smtClean="0">
              <a:solidFill>
                <a:schemeClr val="tx1">
                  <a:lumMod val="50000"/>
                  <a:lumOff val="50000"/>
                </a:schemeClr>
              </a:solidFill>
              <a:latin typeface="Futura Bk" pitchFamily="34" charset="0"/>
              <a:ea typeface="+mn-ea"/>
              <a:cs typeface="+mn-cs"/>
            </a:endParaRPr>
          </a:p>
        </p:txBody>
      </p:sp>
      <p:sp>
        <p:nvSpPr>
          <p:cNvPr id="9" name="Title Placeholder 8"/>
          <p:cNvSpPr>
            <a:spLocks noGrp="1"/>
          </p:cNvSpPr>
          <p:nvPr>
            <p:ph type="title"/>
          </p:nvPr>
        </p:nvSpPr>
        <p:spPr>
          <a:xfrm>
            <a:off x="338328" y="334899"/>
            <a:ext cx="8503920" cy="877824"/>
          </a:xfrm>
          <a:prstGeom prst="rect">
            <a:avLst/>
          </a:prstGeom>
        </p:spPr>
        <p:txBody>
          <a:bodyPr vert="horz" lIns="91440" tIns="45720" rIns="91440" bIns="45720" rtlCol="0" anchor="t">
            <a:noAutofit/>
          </a:bodyPr>
          <a:lstStyle/>
          <a:p>
            <a:r>
              <a:rPr lang="en-US" dirty="0" smtClean="0"/>
              <a:t>DOUBLE-LINE TITLE</a:t>
            </a:r>
            <a:br>
              <a:rPr lang="en-US" dirty="0" smtClean="0"/>
            </a:br>
            <a:r>
              <a:rPr lang="en-US" dirty="0" smtClean="0"/>
              <a:t>FOR long titles</a:t>
            </a:r>
            <a:endParaRPr lang="en-US" dirty="0"/>
          </a:p>
        </p:txBody>
      </p:sp>
      <p:sp>
        <p:nvSpPr>
          <p:cNvPr id="10" name="Text Placeholder 9"/>
          <p:cNvSpPr>
            <a:spLocks noGrp="1"/>
          </p:cNvSpPr>
          <p:nvPr>
            <p:ph type="body" idx="1"/>
          </p:nvPr>
        </p:nvSpPr>
        <p:spPr>
          <a:xfrm>
            <a:off x="365760" y="1371600"/>
            <a:ext cx="8503920" cy="475488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8" name="Picture 2"/>
          <p:cNvPicPr>
            <a:picLocks noChangeAspect="1" noChangeArrowheads="1"/>
          </p:cNvPicPr>
          <p:nvPr/>
        </p:nvPicPr>
        <p:blipFill>
          <a:blip r:embed="rId24" cstate="print"/>
          <a:srcRect/>
          <a:stretch>
            <a:fillRect/>
          </a:stretch>
        </p:blipFill>
        <p:spPr bwMode="ltGray">
          <a:xfrm>
            <a:off x="8494776" y="6254496"/>
            <a:ext cx="401637" cy="401637"/>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80" r:id="rId1"/>
    <p:sldLayoutId id="2147483704" r:id="rId2"/>
    <p:sldLayoutId id="2147483703" r:id="rId3"/>
    <p:sldLayoutId id="2147483700" r:id="rId4"/>
    <p:sldLayoutId id="2147483696" r:id="rId5"/>
    <p:sldLayoutId id="2147483667" r:id="rId6"/>
    <p:sldLayoutId id="2147483688" r:id="rId7"/>
    <p:sldLayoutId id="2147483687" r:id="rId8"/>
    <p:sldLayoutId id="2147483690" r:id="rId9"/>
    <p:sldLayoutId id="2147483669" r:id="rId10"/>
    <p:sldLayoutId id="2147483692" r:id="rId11"/>
    <p:sldLayoutId id="2147483691" r:id="rId12"/>
    <p:sldLayoutId id="2147483697" r:id="rId13"/>
    <p:sldLayoutId id="2147483673" r:id="rId14"/>
    <p:sldLayoutId id="2147483698" r:id="rId15"/>
    <p:sldLayoutId id="2147483707" r:id="rId16"/>
    <p:sldLayoutId id="2147483702" r:id="rId17"/>
    <p:sldLayoutId id="2147483701" r:id="rId18"/>
    <p:sldLayoutId id="2147483705" r:id="rId19"/>
    <p:sldLayoutId id="2147483706" r:id="rId20"/>
    <p:sldLayoutId id="2147483709" r:id="rId21"/>
    <p:sldLayoutId id="2147483710" r:id="rId22"/>
  </p:sldLayoutIdLst>
  <p:transition/>
  <p:timing>
    <p:tnLst>
      <p:par>
        <p:cTn id="1" dur="indefinite" restart="never" nodeType="tmRoot"/>
      </p:par>
    </p:tnLst>
  </p:timing>
  <p:hf hdr="0" ftr="0" dt="0"/>
  <p:txStyles>
    <p:titleStyle>
      <a:lvl1pPr algn="l" defTabSz="914400" rtl="0" eaLnBrk="1" latinLnBrk="0" hangingPunct="1">
        <a:lnSpc>
          <a:spcPct val="100000"/>
        </a:lnSpc>
        <a:spcBef>
          <a:spcPct val="0"/>
        </a:spcBef>
        <a:buNone/>
        <a:defRPr sz="2800" kern="1200" cap="all" baseline="0">
          <a:solidFill>
            <a:srgbClr val="000000"/>
          </a:solidFill>
          <a:latin typeface="+mn-lt"/>
          <a:ea typeface="+mj-ea"/>
          <a:cs typeface="+mj-cs"/>
        </a:defRPr>
      </a:lvl1pPr>
    </p:titleStyle>
    <p:bodyStyle>
      <a:lvl1pPr marL="225425" marR="0" indent="-225425" algn="l" defTabSz="914400" rtl="0" eaLnBrk="1" fontAlgn="auto" latinLnBrk="0" hangingPunct="1">
        <a:lnSpc>
          <a:spcPct val="100000"/>
        </a:lnSpc>
        <a:spcBef>
          <a:spcPts val="600"/>
        </a:spcBef>
        <a:spcAft>
          <a:spcPts val="0"/>
        </a:spcAft>
        <a:buClrTx/>
        <a:buSzPct val="100000"/>
        <a:buFont typeface="Futura Bk" pitchFamily="34" charset="0"/>
        <a:buChar char="–"/>
        <a:tabLst/>
        <a:defRPr sz="2000" kern="1200">
          <a:solidFill>
            <a:srgbClr val="000000"/>
          </a:solidFill>
          <a:latin typeface="+mn-lt"/>
          <a:ea typeface="+mn-ea"/>
          <a:cs typeface="+mn-cs"/>
        </a:defRPr>
      </a:lvl1pPr>
      <a:lvl2pPr marL="400050" marR="0" indent="-114300" algn="l" defTabSz="914400" rtl="0" eaLnBrk="1" fontAlgn="auto" latinLnBrk="0" hangingPunct="1">
        <a:lnSpc>
          <a:spcPct val="100000"/>
        </a:lnSpc>
        <a:spcBef>
          <a:spcPts val="400"/>
        </a:spcBef>
        <a:spcAft>
          <a:spcPts val="0"/>
        </a:spcAft>
        <a:buClrTx/>
        <a:buSzPct val="80000"/>
        <a:buFont typeface="Arial" pitchFamily="34" charset="0"/>
        <a:buChar char="•"/>
        <a:tabLst/>
        <a:defRPr sz="1600" kern="1200">
          <a:solidFill>
            <a:srgbClr val="000000"/>
          </a:solidFill>
          <a:latin typeface="+mn-lt"/>
          <a:ea typeface="+mn-ea"/>
          <a:cs typeface="+mn-cs"/>
        </a:defRPr>
      </a:lvl2pPr>
      <a:lvl3pPr marL="628650" marR="0" indent="-171450" algn="l" defTabSz="914400" rtl="0" eaLnBrk="1" fontAlgn="auto" latinLnBrk="0" hangingPunct="1">
        <a:lnSpc>
          <a:spcPct val="100000"/>
        </a:lnSpc>
        <a:spcBef>
          <a:spcPts val="400"/>
        </a:spcBef>
        <a:spcAft>
          <a:spcPts val="0"/>
        </a:spcAft>
        <a:buClrTx/>
        <a:buSzTx/>
        <a:buFont typeface="Futura Bk" pitchFamily="34" charset="0"/>
        <a:buChar char="–"/>
        <a:tabLst/>
        <a:defRPr sz="1400" kern="1200">
          <a:solidFill>
            <a:srgbClr val="000000"/>
          </a:solidFill>
          <a:latin typeface="+mn-lt"/>
          <a:ea typeface="+mn-ea"/>
          <a:cs typeface="+mn-cs"/>
        </a:defRPr>
      </a:lvl3pPr>
      <a:lvl4pPr marL="800100" marR="0" indent="-114300" algn="l" defTabSz="914400" rtl="0" eaLnBrk="1" fontAlgn="auto" latinLnBrk="0" hangingPunct="1">
        <a:lnSpc>
          <a:spcPct val="100000"/>
        </a:lnSpc>
        <a:spcBef>
          <a:spcPts val="400"/>
        </a:spcBef>
        <a:spcAft>
          <a:spcPts val="0"/>
        </a:spcAft>
        <a:buClrTx/>
        <a:buSzPct val="80000"/>
        <a:buFont typeface="Arial" pitchFamily="34" charset="0"/>
        <a:buChar char="•"/>
        <a:tabLst/>
        <a:defRPr sz="1200" kern="1200">
          <a:solidFill>
            <a:srgbClr val="000000"/>
          </a:solidFill>
          <a:latin typeface="+mn-lt"/>
          <a:ea typeface="+mn-ea"/>
          <a:cs typeface="+mn-cs"/>
        </a:defRPr>
      </a:lvl4pPr>
      <a:lvl5pPr marL="1028700" indent="-174625" algn="l" defTabSz="914400" rtl="0" eaLnBrk="1" latinLnBrk="0" hangingPunct="1">
        <a:lnSpc>
          <a:spcPct val="110000"/>
        </a:lnSpc>
        <a:spcBef>
          <a:spcPts val="400"/>
        </a:spcBef>
        <a:buSzPct val="100000"/>
        <a:buFont typeface="Futura Bk" pitchFamily="34" charset="0"/>
        <a:buChar char="–"/>
        <a:defRPr sz="1200"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1.xml"/><Relationship Id="rId1" Type="http://schemas.openxmlformats.org/officeDocument/2006/relationships/slideLayout" Target="../slideLayouts/slideLayout22.xml"/><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October 2010</a:t>
            </a:r>
            <a:endParaRPr lang="en-US" dirty="0"/>
          </a:p>
        </p:txBody>
      </p:sp>
      <p:sp>
        <p:nvSpPr>
          <p:cNvPr id="3075" name="Rectangle 2"/>
          <p:cNvSpPr>
            <a:spLocks noGrp="1" noChangeArrowheads="1"/>
          </p:cNvSpPr>
          <p:nvPr>
            <p:ph type="title"/>
          </p:nvPr>
        </p:nvSpPr>
        <p:spPr/>
        <p:txBody>
          <a:bodyPr/>
          <a:lstStyle/>
          <a:p>
            <a:r>
              <a:rPr lang="en-US" altLang="en-US" dirty="0" smtClean="0"/>
              <a:t>3PAR HP SA Training: Dynamic Optimization</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body" idx="1"/>
          </p:nvPr>
        </p:nvSpPr>
        <p:spPr>
          <a:xfrm>
            <a:off x="228600" y="990600"/>
            <a:ext cx="8458200" cy="4341813"/>
          </a:xfrm>
        </p:spPr>
        <p:txBody>
          <a:bodyPr/>
          <a:lstStyle/>
          <a:p>
            <a:pPr marL="457200" indent="-457200" eaLnBrk="1" hangingPunct="1">
              <a:buFontTx/>
              <a:buAutoNum type="arabicPeriod" startAt="3"/>
            </a:pPr>
            <a:r>
              <a:rPr lang="en-US" sz="2000" dirty="0" smtClean="0"/>
              <a:t>Deliver the required service levels for the lowest possible cost throughout the data lifecycle</a:t>
            </a:r>
          </a:p>
          <a:p>
            <a:pPr marL="457200" indent="-457200" eaLnBrk="1" hangingPunct="1">
              <a:buFontTx/>
              <a:buAutoNum type="arabicPeriod" startAt="3"/>
            </a:pPr>
            <a:endParaRPr lang="en-US" sz="2000" dirty="0" smtClean="0"/>
          </a:p>
          <a:p>
            <a:pPr marL="457200" indent="-457200" eaLnBrk="1" hangingPunct="1">
              <a:buFontTx/>
              <a:buAutoNum type="arabicPeriod" startAt="3"/>
            </a:pPr>
            <a:endParaRPr lang="en-US" sz="2000" dirty="0" smtClean="0"/>
          </a:p>
          <a:p>
            <a:pPr marL="457200" indent="-457200" eaLnBrk="1" hangingPunct="1">
              <a:buFontTx/>
              <a:buAutoNum type="arabicPeriod" startAt="3"/>
            </a:pPr>
            <a:endParaRPr lang="en-US" sz="2000" dirty="0" smtClean="0"/>
          </a:p>
          <a:p>
            <a:pPr marL="457200" indent="-457200" eaLnBrk="1" hangingPunct="1">
              <a:buFontTx/>
              <a:buAutoNum type="arabicPeriod" startAt="3"/>
            </a:pPr>
            <a:endParaRPr lang="en-US" sz="2000" dirty="0" smtClean="0"/>
          </a:p>
          <a:p>
            <a:pPr marL="457200" indent="-457200" eaLnBrk="1" hangingPunct="1">
              <a:buFontTx/>
              <a:buAutoNum type="arabicPeriod" startAt="3"/>
            </a:pPr>
            <a:endParaRPr lang="en-US" sz="2000" dirty="0" smtClean="0"/>
          </a:p>
          <a:p>
            <a:pPr marL="457200" indent="-457200" eaLnBrk="1" hangingPunct="1">
              <a:buFontTx/>
              <a:buAutoNum type="arabicPeriod" startAt="3"/>
            </a:pPr>
            <a:r>
              <a:rPr lang="en-US" sz="2000" dirty="0" smtClean="0"/>
              <a:t>Accommodate rapid or unexpected, application growth on demand by freeing raw capacity</a:t>
            </a:r>
          </a:p>
        </p:txBody>
      </p:sp>
      <p:sp>
        <p:nvSpPr>
          <p:cNvPr id="12292" name="Rectangle 3"/>
          <p:cNvSpPr>
            <a:spLocks noGrp="1" noChangeArrowheads="1"/>
          </p:cNvSpPr>
          <p:nvPr>
            <p:ph type="title"/>
          </p:nvPr>
        </p:nvSpPr>
        <p:spPr/>
        <p:txBody>
          <a:bodyPr/>
          <a:lstStyle/>
          <a:p>
            <a:pPr eaLnBrk="1" hangingPunct="1"/>
            <a:r>
              <a:rPr lang="en-US" sz="2400" smtClean="0"/>
              <a:t>Dynamic Optimization – Potential Uses</a:t>
            </a:r>
          </a:p>
        </p:txBody>
      </p:sp>
      <p:sp>
        <p:nvSpPr>
          <p:cNvPr id="12293" name="Text Box 4"/>
          <p:cNvSpPr txBox="1">
            <a:spLocks noChangeArrowheads="1"/>
          </p:cNvSpPr>
          <p:nvPr/>
        </p:nvSpPr>
        <p:spPr bwMode="auto">
          <a:xfrm>
            <a:off x="6324600" y="4419600"/>
            <a:ext cx="1981200" cy="914400"/>
          </a:xfrm>
          <a:prstGeom prst="rect">
            <a:avLst/>
          </a:prstGeom>
          <a:noFill/>
          <a:ln w="9525">
            <a:noFill/>
            <a:miter lim="800000"/>
            <a:headEnd/>
            <a:tailEnd/>
          </a:ln>
        </p:spPr>
        <p:txBody>
          <a:bodyPr anchor="ctr" anchorCtr="1"/>
          <a:lstStyle/>
          <a:p>
            <a:pPr>
              <a:spcBef>
                <a:spcPct val="50000"/>
              </a:spcBef>
            </a:pPr>
            <a:r>
              <a:rPr lang="en-US" sz="1600">
                <a:solidFill>
                  <a:schemeClr val="tx2"/>
                </a:solidFill>
              </a:rPr>
              <a:t>Create </a:t>
            </a:r>
            <a:r>
              <a:rPr lang="en-US" sz="1600" b="1">
                <a:solidFill>
                  <a:schemeClr val="tx2"/>
                </a:solidFill>
              </a:rPr>
              <a:t>7.5 TBs</a:t>
            </a:r>
            <a:r>
              <a:rPr lang="en-US" sz="1600">
                <a:solidFill>
                  <a:schemeClr val="tx2"/>
                </a:solidFill>
              </a:rPr>
              <a:t> of useable capacity on demand !</a:t>
            </a:r>
          </a:p>
        </p:txBody>
      </p:sp>
      <p:sp>
        <p:nvSpPr>
          <p:cNvPr id="1411077" name="AutoShape 5"/>
          <p:cNvSpPr>
            <a:spLocks noChangeArrowheads="1"/>
          </p:cNvSpPr>
          <p:nvPr/>
        </p:nvSpPr>
        <p:spPr bwMode="auto">
          <a:xfrm>
            <a:off x="1219200" y="4724400"/>
            <a:ext cx="1825625" cy="738188"/>
          </a:xfrm>
          <a:prstGeom prst="can">
            <a:avLst>
              <a:gd name="adj" fmla="val 25000"/>
            </a:avLst>
          </a:prstGeom>
          <a:gradFill rotWithShape="0">
            <a:gsLst>
              <a:gs pos="0">
                <a:schemeClr val="hlink"/>
              </a:gs>
              <a:gs pos="100000">
                <a:schemeClr val="hlink">
                  <a:gamma/>
                  <a:shade val="46275"/>
                  <a:invGamma/>
                </a:schemeClr>
              </a:gs>
            </a:gsLst>
            <a:lin ang="5400000" scaled="1"/>
          </a:gradFill>
          <a:ln w="9525">
            <a:solidFill>
              <a:schemeClr val="tx1"/>
            </a:solidFill>
            <a:round/>
            <a:headEnd/>
            <a:tailEnd/>
          </a:ln>
          <a:effectLst/>
        </p:spPr>
        <p:txBody>
          <a:bodyPr anchor="ctr"/>
          <a:lstStyle/>
          <a:p>
            <a:pPr algn="ctr">
              <a:defRPr/>
            </a:pPr>
            <a:r>
              <a:rPr lang="en-US" sz="1400" dirty="0">
                <a:solidFill>
                  <a:schemeClr val="bg1"/>
                </a:solidFill>
              </a:rPr>
              <a:t>10 Useable TBs</a:t>
            </a:r>
          </a:p>
        </p:txBody>
      </p:sp>
      <p:sp>
        <p:nvSpPr>
          <p:cNvPr id="12295" name="AutoShape 6"/>
          <p:cNvSpPr>
            <a:spLocks noChangeArrowheads="1"/>
          </p:cNvSpPr>
          <p:nvPr/>
        </p:nvSpPr>
        <p:spPr bwMode="auto">
          <a:xfrm>
            <a:off x="4041775" y="4191000"/>
            <a:ext cx="1825625" cy="1271588"/>
          </a:xfrm>
          <a:prstGeom prst="can">
            <a:avLst>
              <a:gd name="adj" fmla="val 13120"/>
            </a:avLst>
          </a:prstGeom>
          <a:gradFill rotWithShape="0">
            <a:gsLst>
              <a:gs pos="0">
                <a:srgbClr val="777777"/>
              </a:gs>
              <a:gs pos="100000">
                <a:srgbClr val="373737"/>
              </a:gs>
            </a:gsLst>
            <a:lin ang="5400000" scaled="1"/>
          </a:gradFill>
          <a:ln w="9525">
            <a:solidFill>
              <a:schemeClr val="tx1"/>
            </a:solidFill>
            <a:round/>
            <a:headEnd/>
            <a:tailEnd/>
          </a:ln>
        </p:spPr>
        <p:txBody>
          <a:bodyPr anchorCtr="1"/>
          <a:lstStyle/>
          <a:p>
            <a:pPr algn="ctr"/>
            <a:r>
              <a:rPr lang="en-US" sz="1400" dirty="0">
                <a:solidFill>
                  <a:schemeClr val="bg1"/>
                </a:solidFill>
              </a:rPr>
              <a:t>+ 7.5 Useable TBs</a:t>
            </a:r>
          </a:p>
        </p:txBody>
      </p:sp>
      <p:sp>
        <p:nvSpPr>
          <p:cNvPr id="12296" name="Text Box 7"/>
          <p:cNvSpPr txBox="1">
            <a:spLocks noChangeArrowheads="1"/>
          </p:cNvSpPr>
          <p:nvPr/>
        </p:nvSpPr>
        <p:spPr bwMode="auto">
          <a:xfrm>
            <a:off x="1066800" y="5562600"/>
            <a:ext cx="1981200" cy="381000"/>
          </a:xfrm>
          <a:prstGeom prst="rect">
            <a:avLst/>
          </a:prstGeom>
          <a:noFill/>
          <a:ln w="9525">
            <a:noFill/>
            <a:miter lim="800000"/>
            <a:headEnd/>
            <a:tailEnd/>
          </a:ln>
        </p:spPr>
        <p:txBody>
          <a:bodyPr anchor="ctr" anchorCtr="1"/>
          <a:lstStyle/>
          <a:p>
            <a:pPr>
              <a:spcBef>
                <a:spcPct val="50000"/>
              </a:spcBef>
            </a:pPr>
            <a:r>
              <a:rPr lang="en-US" sz="1400" dirty="0">
                <a:solidFill>
                  <a:schemeClr val="accent1"/>
                </a:solidFill>
              </a:rPr>
              <a:t>20 Raw TBs</a:t>
            </a:r>
            <a:r>
              <a:rPr lang="en-US" sz="1400" dirty="0">
                <a:solidFill>
                  <a:srgbClr val="1742DB"/>
                </a:solidFill>
              </a:rPr>
              <a:t>, RAID 10</a:t>
            </a:r>
          </a:p>
        </p:txBody>
      </p:sp>
      <p:sp>
        <p:nvSpPr>
          <p:cNvPr id="12297" name="Text Box 8"/>
          <p:cNvSpPr txBox="1">
            <a:spLocks noChangeArrowheads="1"/>
          </p:cNvSpPr>
          <p:nvPr/>
        </p:nvSpPr>
        <p:spPr bwMode="auto">
          <a:xfrm>
            <a:off x="3962400" y="5562600"/>
            <a:ext cx="1981200" cy="381000"/>
          </a:xfrm>
          <a:prstGeom prst="rect">
            <a:avLst/>
          </a:prstGeom>
          <a:noFill/>
          <a:ln w="9525">
            <a:noFill/>
            <a:miter lim="800000"/>
            <a:headEnd/>
            <a:tailEnd/>
          </a:ln>
        </p:spPr>
        <p:txBody>
          <a:bodyPr anchor="ctr" anchorCtr="1"/>
          <a:lstStyle/>
          <a:p>
            <a:pPr>
              <a:spcBef>
                <a:spcPct val="50000"/>
              </a:spcBef>
            </a:pPr>
            <a:r>
              <a:rPr lang="en-US" sz="1400" dirty="0">
                <a:solidFill>
                  <a:schemeClr val="accent1"/>
                </a:solidFill>
              </a:rPr>
              <a:t>20 Raw TBs</a:t>
            </a:r>
            <a:r>
              <a:rPr lang="en-US" sz="1400" dirty="0">
                <a:solidFill>
                  <a:srgbClr val="1742DB"/>
                </a:solidFill>
              </a:rPr>
              <a:t>, RAID 50</a:t>
            </a:r>
          </a:p>
        </p:txBody>
      </p:sp>
      <p:sp>
        <p:nvSpPr>
          <p:cNvPr id="1411081" name="AutoShape 9"/>
          <p:cNvSpPr>
            <a:spLocks noChangeArrowheads="1"/>
          </p:cNvSpPr>
          <p:nvPr/>
        </p:nvSpPr>
        <p:spPr bwMode="auto">
          <a:xfrm>
            <a:off x="4041775" y="4724400"/>
            <a:ext cx="1825625" cy="738188"/>
          </a:xfrm>
          <a:prstGeom prst="can">
            <a:avLst>
              <a:gd name="adj" fmla="val 25000"/>
            </a:avLst>
          </a:prstGeom>
          <a:gradFill rotWithShape="0">
            <a:gsLst>
              <a:gs pos="0">
                <a:schemeClr val="hlink"/>
              </a:gs>
              <a:gs pos="100000">
                <a:schemeClr val="hlink">
                  <a:gamma/>
                  <a:shade val="46275"/>
                  <a:invGamma/>
                </a:schemeClr>
              </a:gs>
            </a:gsLst>
            <a:lin ang="5400000" scaled="1"/>
          </a:gradFill>
          <a:ln w="9525">
            <a:solidFill>
              <a:schemeClr val="tx1"/>
            </a:solidFill>
            <a:round/>
            <a:headEnd/>
            <a:tailEnd/>
          </a:ln>
          <a:effectLst/>
        </p:spPr>
        <p:txBody>
          <a:bodyPr anchor="ctr"/>
          <a:lstStyle/>
          <a:p>
            <a:pPr algn="ctr">
              <a:defRPr/>
            </a:pPr>
            <a:r>
              <a:rPr lang="en-US" sz="1400" dirty="0">
                <a:solidFill>
                  <a:schemeClr val="bg1"/>
                </a:solidFill>
              </a:rPr>
              <a:t>10 Useable TBs</a:t>
            </a:r>
          </a:p>
        </p:txBody>
      </p:sp>
      <p:sp>
        <p:nvSpPr>
          <p:cNvPr id="12300" name="AutoShape 11"/>
          <p:cNvSpPr>
            <a:spLocks noChangeArrowheads="1"/>
          </p:cNvSpPr>
          <p:nvPr/>
        </p:nvSpPr>
        <p:spPr bwMode="auto">
          <a:xfrm>
            <a:off x="2308225" y="1809750"/>
            <a:ext cx="1155700" cy="857250"/>
          </a:xfrm>
          <a:prstGeom prst="can">
            <a:avLst>
              <a:gd name="adj" fmla="val 12778"/>
            </a:avLst>
          </a:prstGeom>
          <a:solidFill>
            <a:srgbClr val="777777"/>
          </a:solidFill>
          <a:ln w="9525">
            <a:solidFill>
              <a:schemeClr val="tx1"/>
            </a:solidFill>
            <a:round/>
            <a:headEnd/>
            <a:tailEnd/>
          </a:ln>
        </p:spPr>
        <p:txBody>
          <a:bodyPr anchor="ctr">
            <a:spAutoFit/>
          </a:bodyPr>
          <a:lstStyle/>
          <a:p>
            <a:pPr algn="ctr"/>
            <a:endParaRPr lang="en-US"/>
          </a:p>
        </p:txBody>
      </p:sp>
      <p:sp>
        <p:nvSpPr>
          <p:cNvPr id="12301" name="AutoShape 12"/>
          <p:cNvSpPr>
            <a:spLocks noChangeArrowheads="1"/>
          </p:cNvSpPr>
          <p:nvPr/>
        </p:nvSpPr>
        <p:spPr bwMode="auto">
          <a:xfrm>
            <a:off x="4683125" y="1981200"/>
            <a:ext cx="739775" cy="541338"/>
          </a:xfrm>
          <a:prstGeom prst="can">
            <a:avLst>
              <a:gd name="adj" fmla="val 16042"/>
            </a:avLst>
          </a:prstGeom>
          <a:solidFill>
            <a:srgbClr val="777777"/>
          </a:solidFill>
          <a:ln w="9525">
            <a:solidFill>
              <a:schemeClr val="tx1"/>
            </a:solidFill>
            <a:round/>
            <a:headEnd/>
            <a:tailEnd/>
          </a:ln>
        </p:spPr>
        <p:txBody>
          <a:bodyPr anchor="ctr">
            <a:spAutoFit/>
          </a:bodyPr>
          <a:lstStyle/>
          <a:p>
            <a:endParaRPr lang="en-US"/>
          </a:p>
        </p:txBody>
      </p:sp>
      <p:sp>
        <p:nvSpPr>
          <p:cNvPr id="12302" name="AutoShape 13"/>
          <p:cNvSpPr>
            <a:spLocks noChangeArrowheads="1"/>
          </p:cNvSpPr>
          <p:nvPr/>
        </p:nvSpPr>
        <p:spPr bwMode="auto">
          <a:xfrm>
            <a:off x="6892925" y="2071688"/>
            <a:ext cx="434975" cy="339725"/>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2303" name="Text Box 14"/>
          <p:cNvSpPr txBox="1">
            <a:spLocks noChangeArrowheads="1"/>
          </p:cNvSpPr>
          <p:nvPr/>
        </p:nvSpPr>
        <p:spPr bwMode="auto">
          <a:xfrm>
            <a:off x="1066800" y="1997075"/>
            <a:ext cx="990600" cy="466725"/>
          </a:xfrm>
          <a:prstGeom prst="rect">
            <a:avLst/>
          </a:prstGeom>
          <a:noFill/>
          <a:ln w="9525">
            <a:solidFill>
              <a:schemeClr val="tx2"/>
            </a:solidFill>
            <a:miter lim="800000"/>
            <a:headEnd/>
            <a:tailEnd/>
          </a:ln>
        </p:spPr>
        <p:txBody>
          <a:bodyPr>
            <a:spAutoFit/>
          </a:bodyPr>
          <a:lstStyle/>
          <a:p>
            <a:pPr algn="ctr"/>
            <a:r>
              <a:rPr lang="en-US" sz="1200"/>
              <a:t>10TB Useable</a:t>
            </a:r>
          </a:p>
        </p:txBody>
      </p:sp>
      <p:sp>
        <p:nvSpPr>
          <p:cNvPr id="12304" name="Text Box 15"/>
          <p:cNvSpPr txBox="1">
            <a:spLocks noChangeArrowheads="1"/>
          </p:cNvSpPr>
          <p:nvPr/>
        </p:nvSpPr>
        <p:spPr bwMode="auto">
          <a:xfrm>
            <a:off x="3717925" y="1778000"/>
            <a:ext cx="768350" cy="457200"/>
          </a:xfrm>
          <a:prstGeom prst="rect">
            <a:avLst/>
          </a:prstGeom>
          <a:noFill/>
          <a:ln w="9525">
            <a:noFill/>
            <a:miter lim="800000"/>
            <a:headEnd/>
            <a:tailEnd/>
          </a:ln>
        </p:spPr>
        <p:txBody>
          <a:bodyPr wrap="none">
            <a:spAutoFit/>
          </a:bodyPr>
          <a:lstStyle/>
          <a:p>
            <a:pPr algn="ctr"/>
            <a:r>
              <a:rPr lang="en-US" sz="1200" b="1"/>
              <a:t>50% </a:t>
            </a:r>
          </a:p>
          <a:p>
            <a:pPr algn="ctr"/>
            <a:r>
              <a:rPr lang="en-US" sz="1200" b="1"/>
              <a:t>Savings</a:t>
            </a:r>
          </a:p>
        </p:txBody>
      </p:sp>
      <p:sp>
        <p:nvSpPr>
          <p:cNvPr id="12305" name="Text Box 16"/>
          <p:cNvSpPr txBox="1">
            <a:spLocks noChangeArrowheads="1"/>
          </p:cNvSpPr>
          <p:nvPr/>
        </p:nvSpPr>
        <p:spPr bwMode="auto">
          <a:xfrm>
            <a:off x="5788025" y="1778000"/>
            <a:ext cx="827088" cy="457200"/>
          </a:xfrm>
          <a:prstGeom prst="rect">
            <a:avLst/>
          </a:prstGeom>
          <a:noFill/>
          <a:ln w="9525">
            <a:noFill/>
            <a:miter lim="800000"/>
            <a:headEnd/>
            <a:tailEnd/>
          </a:ln>
        </p:spPr>
        <p:txBody>
          <a:bodyPr wrap="none">
            <a:spAutoFit/>
          </a:bodyPr>
          <a:lstStyle/>
          <a:p>
            <a:pPr algn="ctr"/>
            <a:r>
              <a:rPr lang="en-US" sz="1200" b="1"/>
              <a:t>80% </a:t>
            </a:r>
          </a:p>
          <a:p>
            <a:pPr algn="ctr"/>
            <a:r>
              <a:rPr lang="en-US" sz="1200" b="1"/>
              <a:t>Savings*</a:t>
            </a:r>
          </a:p>
        </p:txBody>
      </p:sp>
      <p:sp>
        <p:nvSpPr>
          <p:cNvPr id="12308" name="Text Box 19"/>
          <p:cNvSpPr txBox="1">
            <a:spLocks noChangeArrowheads="1"/>
          </p:cNvSpPr>
          <p:nvPr/>
        </p:nvSpPr>
        <p:spPr bwMode="auto">
          <a:xfrm>
            <a:off x="1752600" y="2743200"/>
            <a:ext cx="2286000" cy="381000"/>
          </a:xfrm>
          <a:prstGeom prst="rect">
            <a:avLst/>
          </a:prstGeom>
          <a:noFill/>
          <a:ln w="9525">
            <a:noFill/>
            <a:miter lim="800000"/>
            <a:headEnd/>
            <a:tailEnd/>
          </a:ln>
        </p:spPr>
        <p:txBody>
          <a:bodyPr anchor="ctr" anchorCtr="1"/>
          <a:lstStyle/>
          <a:p>
            <a:pPr algn="ctr">
              <a:spcBef>
                <a:spcPct val="50000"/>
              </a:spcBef>
            </a:pPr>
            <a:r>
              <a:rPr lang="en-US" sz="1400" dirty="0">
                <a:solidFill>
                  <a:srgbClr val="1742DB"/>
                </a:solidFill>
              </a:rPr>
              <a:t>RAID 10</a:t>
            </a:r>
            <a:br>
              <a:rPr lang="en-US" sz="1400" dirty="0">
                <a:solidFill>
                  <a:srgbClr val="1742DB"/>
                </a:solidFill>
              </a:rPr>
            </a:br>
            <a:r>
              <a:rPr lang="en-US" sz="1400" dirty="0">
                <a:solidFill>
                  <a:srgbClr val="1742DB"/>
                </a:solidFill>
              </a:rPr>
              <a:t>147GB FC Drives</a:t>
            </a:r>
          </a:p>
        </p:txBody>
      </p:sp>
      <p:sp>
        <p:nvSpPr>
          <p:cNvPr id="12309" name="Text Box 20"/>
          <p:cNvSpPr txBox="1">
            <a:spLocks noChangeArrowheads="1"/>
          </p:cNvSpPr>
          <p:nvPr/>
        </p:nvSpPr>
        <p:spPr bwMode="auto">
          <a:xfrm>
            <a:off x="4241800" y="2743200"/>
            <a:ext cx="1676400" cy="381000"/>
          </a:xfrm>
          <a:prstGeom prst="rect">
            <a:avLst/>
          </a:prstGeom>
          <a:noFill/>
          <a:ln w="9525">
            <a:noFill/>
            <a:miter lim="800000"/>
            <a:headEnd/>
            <a:tailEnd/>
          </a:ln>
        </p:spPr>
        <p:txBody>
          <a:bodyPr anchor="ctr" anchorCtr="1"/>
          <a:lstStyle/>
          <a:p>
            <a:pPr algn="ctr">
              <a:spcBef>
                <a:spcPct val="50000"/>
              </a:spcBef>
            </a:pPr>
            <a:r>
              <a:rPr lang="en-US" sz="1400">
                <a:solidFill>
                  <a:srgbClr val="1742DB"/>
                </a:solidFill>
              </a:rPr>
              <a:t>RAID 50 (3+1)</a:t>
            </a:r>
            <a:br>
              <a:rPr lang="en-US" sz="1400">
                <a:solidFill>
                  <a:srgbClr val="1742DB"/>
                </a:solidFill>
              </a:rPr>
            </a:br>
            <a:r>
              <a:rPr lang="en-US" sz="1400">
                <a:solidFill>
                  <a:srgbClr val="1742DB"/>
                </a:solidFill>
              </a:rPr>
              <a:t>300GB FC Drives</a:t>
            </a:r>
          </a:p>
        </p:txBody>
      </p:sp>
      <p:sp>
        <p:nvSpPr>
          <p:cNvPr id="12310" name="Text Box 21"/>
          <p:cNvSpPr txBox="1">
            <a:spLocks noChangeArrowheads="1"/>
          </p:cNvSpPr>
          <p:nvPr/>
        </p:nvSpPr>
        <p:spPr bwMode="auto">
          <a:xfrm>
            <a:off x="6096000" y="2743200"/>
            <a:ext cx="2286000" cy="381000"/>
          </a:xfrm>
          <a:prstGeom prst="rect">
            <a:avLst/>
          </a:prstGeom>
          <a:noFill/>
          <a:ln w="9525">
            <a:noFill/>
            <a:miter lim="800000"/>
            <a:headEnd/>
            <a:tailEnd/>
          </a:ln>
        </p:spPr>
        <p:txBody>
          <a:bodyPr anchor="ctr" anchorCtr="1"/>
          <a:lstStyle/>
          <a:p>
            <a:pPr algn="ctr">
              <a:spcBef>
                <a:spcPct val="50000"/>
              </a:spcBef>
            </a:pPr>
            <a:r>
              <a:rPr lang="en-US" sz="1400">
                <a:solidFill>
                  <a:srgbClr val="1742DB"/>
                </a:solidFill>
              </a:rPr>
              <a:t>RAID 50 (7+1)</a:t>
            </a:r>
            <a:br>
              <a:rPr lang="en-US" sz="1400">
                <a:solidFill>
                  <a:srgbClr val="1742DB"/>
                </a:solidFill>
              </a:rPr>
            </a:br>
            <a:r>
              <a:rPr lang="en-US" sz="1400">
                <a:solidFill>
                  <a:srgbClr val="1742DB"/>
                </a:solidFill>
              </a:rPr>
              <a:t>500GB ATA-Class Drives</a:t>
            </a:r>
          </a:p>
        </p:txBody>
      </p:sp>
      <p:sp>
        <p:nvSpPr>
          <p:cNvPr id="12311" name="Text Box 22"/>
          <p:cNvSpPr txBox="1">
            <a:spLocks noChangeArrowheads="1"/>
          </p:cNvSpPr>
          <p:nvPr/>
        </p:nvSpPr>
        <p:spPr bwMode="auto">
          <a:xfrm>
            <a:off x="6629400" y="6172200"/>
            <a:ext cx="2514600" cy="228600"/>
          </a:xfrm>
          <a:prstGeom prst="rect">
            <a:avLst/>
          </a:prstGeom>
          <a:noFill/>
          <a:ln w="9525">
            <a:noFill/>
            <a:miter lim="800000"/>
            <a:headEnd/>
            <a:tailEnd/>
          </a:ln>
        </p:spPr>
        <p:txBody>
          <a:bodyPr>
            <a:spAutoFit/>
          </a:bodyPr>
          <a:lstStyle/>
          <a:p>
            <a:r>
              <a:rPr lang="en-US" sz="900">
                <a:solidFill>
                  <a:schemeClr val="bg2"/>
                </a:solidFill>
              </a:rPr>
              <a:t>*Note: Relative to RAID 10, 147GB FC Drives</a:t>
            </a:r>
          </a:p>
        </p:txBody>
      </p:sp>
      <p:sp>
        <p:nvSpPr>
          <p:cNvPr id="24" name="AutoShape 9"/>
          <p:cNvSpPr>
            <a:spLocks noChangeArrowheads="1"/>
          </p:cNvSpPr>
          <p:nvPr/>
        </p:nvSpPr>
        <p:spPr bwMode="auto">
          <a:xfrm flipH="1">
            <a:off x="3856822" y="2227244"/>
            <a:ext cx="571959" cy="317755"/>
          </a:xfrm>
          <a:prstGeom prst="leftArrow">
            <a:avLst>
              <a:gd name="adj1" fmla="val 50000"/>
              <a:gd name="adj2" fmla="val 45000"/>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25" name="AutoShape 9"/>
          <p:cNvSpPr>
            <a:spLocks noChangeArrowheads="1"/>
          </p:cNvSpPr>
          <p:nvPr/>
        </p:nvSpPr>
        <p:spPr bwMode="auto">
          <a:xfrm flipH="1">
            <a:off x="5916976" y="2216227"/>
            <a:ext cx="571959" cy="317755"/>
          </a:xfrm>
          <a:prstGeom prst="leftArrow">
            <a:avLst>
              <a:gd name="adj1" fmla="val 50000"/>
              <a:gd name="adj2" fmla="val 45000"/>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26" name="AutoShape 9"/>
          <p:cNvSpPr>
            <a:spLocks noChangeArrowheads="1"/>
          </p:cNvSpPr>
          <p:nvPr/>
        </p:nvSpPr>
        <p:spPr bwMode="auto">
          <a:xfrm flipH="1">
            <a:off x="3294962" y="4981460"/>
            <a:ext cx="571959" cy="317755"/>
          </a:xfrm>
          <a:prstGeom prst="leftArrow">
            <a:avLst>
              <a:gd name="adj1" fmla="val 50000"/>
              <a:gd name="adj2" fmla="val 45000"/>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Grp="1" noChangeArrowheads="1"/>
          </p:cNvSpPr>
          <p:nvPr>
            <p:ph type="title"/>
          </p:nvPr>
        </p:nvSpPr>
        <p:spPr/>
        <p:txBody>
          <a:bodyPr/>
          <a:lstStyle/>
          <a:p>
            <a:pPr eaLnBrk="1" hangingPunct="1"/>
            <a:r>
              <a:rPr lang="en-US" sz="2400" smtClean="0"/>
              <a:t>3PAR Dynamic Optimization at a Customer</a:t>
            </a:r>
          </a:p>
        </p:txBody>
      </p:sp>
      <p:pic>
        <p:nvPicPr>
          <p:cNvPr id="13317" name="Picture 4"/>
          <p:cNvPicPr>
            <a:picLocks noChangeAspect="1" noChangeArrowheads="1"/>
          </p:cNvPicPr>
          <p:nvPr/>
        </p:nvPicPr>
        <p:blipFill>
          <a:blip r:embed="rId3" cstate="print"/>
          <a:srcRect/>
          <a:stretch>
            <a:fillRect/>
          </a:stretch>
        </p:blipFill>
        <p:spPr bwMode="auto">
          <a:xfrm>
            <a:off x="129447" y="838200"/>
            <a:ext cx="5486400" cy="3627438"/>
          </a:xfrm>
          <a:prstGeom prst="rect">
            <a:avLst/>
          </a:prstGeom>
          <a:noFill/>
          <a:ln w="9525">
            <a:noFill/>
            <a:miter lim="800000"/>
            <a:headEnd/>
            <a:tailEnd/>
          </a:ln>
        </p:spPr>
      </p:pic>
      <p:pic>
        <p:nvPicPr>
          <p:cNvPr id="13318" name="Picture 5"/>
          <p:cNvPicPr>
            <a:picLocks noChangeAspect="1" noChangeArrowheads="1"/>
          </p:cNvPicPr>
          <p:nvPr/>
        </p:nvPicPr>
        <p:blipFill>
          <a:blip r:embed="rId4" cstate="print"/>
          <a:srcRect/>
          <a:stretch>
            <a:fillRect/>
          </a:stretch>
        </p:blipFill>
        <p:spPr bwMode="auto">
          <a:xfrm>
            <a:off x="3558447" y="3070034"/>
            <a:ext cx="5486400" cy="3627438"/>
          </a:xfrm>
          <a:prstGeom prst="rect">
            <a:avLst/>
          </a:prstGeom>
          <a:noFill/>
          <a:ln w="9525">
            <a:noFill/>
            <a:miter lim="800000"/>
            <a:headEnd/>
            <a:tailEnd/>
          </a:ln>
        </p:spPr>
      </p:pic>
      <p:sp>
        <p:nvSpPr>
          <p:cNvPr id="13319" name="Text Box 6"/>
          <p:cNvSpPr txBox="1">
            <a:spLocks noChangeArrowheads="1"/>
          </p:cNvSpPr>
          <p:nvPr/>
        </p:nvSpPr>
        <p:spPr bwMode="auto">
          <a:xfrm>
            <a:off x="6858000" y="1371600"/>
            <a:ext cx="1828800" cy="1190625"/>
          </a:xfrm>
          <a:prstGeom prst="rect">
            <a:avLst/>
          </a:prstGeom>
          <a:noFill/>
          <a:ln w="9525">
            <a:noFill/>
            <a:miter lim="800000"/>
            <a:headEnd/>
            <a:tailEnd/>
          </a:ln>
        </p:spPr>
        <p:txBody>
          <a:bodyPr>
            <a:spAutoFit/>
          </a:bodyPr>
          <a:lstStyle/>
          <a:p>
            <a:pPr>
              <a:lnSpc>
                <a:spcPct val="90000"/>
              </a:lnSpc>
              <a:spcBef>
                <a:spcPct val="50000"/>
              </a:spcBef>
              <a:buClr>
                <a:srgbClr val="FFD911"/>
              </a:buClr>
            </a:pPr>
            <a:r>
              <a:rPr lang="en-US" sz="2000"/>
              <a:t>Data layout after a series of capacity upgrades</a:t>
            </a:r>
          </a:p>
        </p:txBody>
      </p:sp>
      <p:sp>
        <p:nvSpPr>
          <p:cNvPr id="13320" name="AutoShape 7"/>
          <p:cNvSpPr>
            <a:spLocks noChangeArrowheads="1"/>
          </p:cNvSpPr>
          <p:nvPr/>
        </p:nvSpPr>
        <p:spPr bwMode="auto">
          <a:xfrm>
            <a:off x="6019800" y="1828800"/>
            <a:ext cx="609600" cy="381000"/>
          </a:xfrm>
          <a:prstGeom prst="leftArrow">
            <a:avLst>
              <a:gd name="adj1" fmla="val 50000"/>
              <a:gd name="adj2" fmla="val 40000"/>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13321" name="Text Box 8"/>
          <p:cNvSpPr txBox="1">
            <a:spLocks noChangeArrowheads="1"/>
          </p:cNvSpPr>
          <p:nvPr/>
        </p:nvSpPr>
        <p:spPr bwMode="auto">
          <a:xfrm>
            <a:off x="304800" y="4953000"/>
            <a:ext cx="1981200" cy="1190625"/>
          </a:xfrm>
          <a:prstGeom prst="rect">
            <a:avLst/>
          </a:prstGeom>
          <a:noFill/>
          <a:ln w="9525">
            <a:noFill/>
            <a:miter lim="800000"/>
            <a:headEnd/>
            <a:tailEnd/>
          </a:ln>
        </p:spPr>
        <p:txBody>
          <a:bodyPr>
            <a:spAutoFit/>
          </a:bodyPr>
          <a:lstStyle/>
          <a:p>
            <a:pPr algn="r">
              <a:lnSpc>
                <a:spcPct val="90000"/>
              </a:lnSpc>
              <a:spcBef>
                <a:spcPct val="50000"/>
              </a:spcBef>
              <a:buClr>
                <a:srgbClr val="FFD911"/>
              </a:buClr>
            </a:pPr>
            <a:r>
              <a:rPr lang="en-US" sz="2000"/>
              <a:t>Data layout after Dynamic Optimization (non-disruptive)</a:t>
            </a:r>
          </a:p>
        </p:txBody>
      </p:sp>
      <p:sp>
        <p:nvSpPr>
          <p:cNvPr id="13322" name="AutoShape 9"/>
          <p:cNvSpPr>
            <a:spLocks noChangeArrowheads="1"/>
          </p:cNvSpPr>
          <p:nvPr/>
        </p:nvSpPr>
        <p:spPr bwMode="auto">
          <a:xfrm flipH="1">
            <a:off x="2667000" y="5334000"/>
            <a:ext cx="685800" cy="381000"/>
          </a:xfrm>
          <a:prstGeom prst="leftArrow">
            <a:avLst>
              <a:gd name="adj1" fmla="val 50000"/>
              <a:gd name="adj2" fmla="val 45000"/>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r>
              <a:rPr lang="en-US" smtClean="0"/>
              <a:t>How to Use Dynamic Optimization</a:t>
            </a:r>
            <a:endParaRPr lang="en-US" smtClean="0"/>
          </a:p>
        </p:txBody>
      </p:sp>
      <p:pic>
        <p:nvPicPr>
          <p:cNvPr id="14341" name="Picture 5"/>
          <p:cNvPicPr>
            <a:picLocks noChangeAspect="1" noChangeArrowheads="1"/>
          </p:cNvPicPr>
          <p:nvPr/>
        </p:nvPicPr>
        <p:blipFill>
          <a:blip r:embed="rId3" cstate="print"/>
          <a:srcRect/>
          <a:stretch>
            <a:fillRect/>
          </a:stretch>
        </p:blipFill>
        <p:spPr bwMode="auto">
          <a:xfrm>
            <a:off x="685800" y="1003455"/>
            <a:ext cx="7762875" cy="511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How to Use Dynamic Optimization</a:t>
            </a:r>
            <a:endParaRPr lang="en-US" smtClean="0"/>
          </a:p>
        </p:txBody>
      </p:sp>
      <p:pic>
        <p:nvPicPr>
          <p:cNvPr id="15365" name="Picture 2"/>
          <p:cNvPicPr>
            <a:picLocks noChangeAspect="1" noChangeArrowheads="1"/>
          </p:cNvPicPr>
          <p:nvPr/>
        </p:nvPicPr>
        <p:blipFill>
          <a:blip r:embed="rId3" cstate="print"/>
          <a:srcRect/>
          <a:stretch>
            <a:fillRect/>
          </a:stretch>
        </p:blipFill>
        <p:spPr bwMode="auto">
          <a:xfrm>
            <a:off x="1600200" y="992438"/>
            <a:ext cx="5614988" cy="520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smtClean="0"/>
              <a:t>How to Use Dynamic Optimization</a:t>
            </a:r>
            <a:endParaRPr lang="en-US" smtClean="0"/>
          </a:p>
        </p:txBody>
      </p:sp>
      <p:pic>
        <p:nvPicPr>
          <p:cNvPr id="16389" name="Picture 2"/>
          <p:cNvPicPr>
            <a:picLocks noChangeAspect="1" noChangeArrowheads="1"/>
          </p:cNvPicPr>
          <p:nvPr/>
        </p:nvPicPr>
        <p:blipFill>
          <a:blip r:embed="rId3" cstate="print"/>
          <a:srcRect/>
          <a:stretch>
            <a:fillRect/>
          </a:stretch>
        </p:blipFill>
        <p:spPr bwMode="auto">
          <a:xfrm>
            <a:off x="1600200" y="1080574"/>
            <a:ext cx="5691188" cy="527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smtClean="0"/>
              <a:t>How to Use Dynamic Optimization</a:t>
            </a:r>
            <a:endParaRPr lang="en-US" smtClean="0"/>
          </a:p>
        </p:txBody>
      </p:sp>
      <p:pic>
        <p:nvPicPr>
          <p:cNvPr id="17413" name="Picture 2"/>
          <p:cNvPicPr>
            <a:picLocks noChangeAspect="1" noChangeArrowheads="1"/>
          </p:cNvPicPr>
          <p:nvPr/>
        </p:nvPicPr>
        <p:blipFill>
          <a:blip r:embed="rId3" cstate="print"/>
          <a:srcRect/>
          <a:stretch>
            <a:fillRect/>
          </a:stretch>
        </p:blipFill>
        <p:spPr bwMode="auto">
          <a:xfrm>
            <a:off x="228600" y="1660788"/>
            <a:ext cx="8620125" cy="227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Performance Example with Dynamic Optimization</a:t>
            </a:r>
            <a:endParaRPr lang="en-US" smtClean="0"/>
          </a:p>
        </p:txBody>
      </p:sp>
      <p:sp>
        <p:nvSpPr>
          <p:cNvPr id="18436" name="Rectangle 3"/>
          <p:cNvSpPr>
            <a:spLocks noGrp="1" noChangeArrowheads="1"/>
          </p:cNvSpPr>
          <p:nvPr>
            <p:ph type="body" idx="4294967295"/>
          </p:nvPr>
        </p:nvSpPr>
        <p:spPr>
          <a:xfrm>
            <a:off x="386372" y="1371600"/>
            <a:ext cx="8504237" cy="4754563"/>
          </a:xfrm>
        </p:spPr>
        <p:txBody>
          <a:bodyPr/>
          <a:lstStyle/>
          <a:p>
            <a:pPr eaLnBrk="1" hangingPunct="1">
              <a:buFontTx/>
              <a:buNone/>
            </a:pPr>
            <a:r>
              <a:rPr lang="en-US" dirty="0" smtClean="0"/>
              <a:t>Volume Tune from R5, 7+1 SATA to R5, 3+1 FC 10K</a:t>
            </a:r>
          </a:p>
        </p:txBody>
      </p:sp>
      <p:pic>
        <p:nvPicPr>
          <p:cNvPr id="18437" name="Picture 2"/>
          <p:cNvPicPr>
            <a:picLocks noChangeAspect="1" noChangeArrowheads="1"/>
          </p:cNvPicPr>
          <p:nvPr/>
        </p:nvPicPr>
        <p:blipFill>
          <a:blip r:embed="rId3" cstate="print"/>
          <a:srcRect/>
          <a:stretch>
            <a:fillRect/>
          </a:stretch>
        </p:blipFill>
        <p:spPr bwMode="auto">
          <a:xfrm>
            <a:off x="381000" y="1775553"/>
            <a:ext cx="8301038"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smtClean="0"/>
              <a:t>Completion of Dynamic Optimization</a:t>
            </a:r>
            <a:endParaRPr lang="en-US" smtClean="0"/>
          </a:p>
        </p:txBody>
      </p:sp>
      <p:pic>
        <p:nvPicPr>
          <p:cNvPr id="19461" name="Picture 2"/>
          <p:cNvPicPr>
            <a:picLocks noChangeAspect="1" noChangeArrowheads="1"/>
          </p:cNvPicPr>
          <p:nvPr/>
        </p:nvPicPr>
        <p:blipFill>
          <a:blip r:embed="rId3" cstate="print"/>
          <a:srcRect/>
          <a:stretch>
            <a:fillRect/>
          </a:stretch>
        </p:blipFill>
        <p:spPr bwMode="auto">
          <a:xfrm>
            <a:off x="1087461" y="1000471"/>
            <a:ext cx="6972300" cy="522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dirty="0" smtClean="0"/>
              <a:t>Course Objectives</a:t>
            </a:r>
            <a:endParaRPr lang="en-US" dirty="0" smtClean="0"/>
          </a:p>
        </p:txBody>
      </p:sp>
      <p:sp>
        <p:nvSpPr>
          <p:cNvPr id="4100" name="Rectangle 27"/>
          <p:cNvSpPr>
            <a:spLocks noGrp="1" noChangeArrowheads="1"/>
          </p:cNvSpPr>
          <p:nvPr>
            <p:ph type="body" sz="quarter" idx="10"/>
          </p:nvPr>
        </p:nvSpPr>
        <p:spPr/>
        <p:txBody>
          <a:bodyPr/>
          <a:lstStyle/>
          <a:p>
            <a:r>
              <a:rPr lang="en-US" sz="2200" dirty="0" smtClean="0"/>
              <a:t>At the end of this presentation the student should be able to:</a:t>
            </a:r>
          </a:p>
          <a:p>
            <a:pPr lvl="1">
              <a:spcBef>
                <a:spcPts val="600"/>
              </a:spcBef>
            </a:pPr>
            <a:r>
              <a:rPr lang="en-US" sz="2000" dirty="0" smtClean="0"/>
              <a:t>Explain the benefits of Dynamic Optimization (DO)</a:t>
            </a:r>
          </a:p>
          <a:p>
            <a:pPr lvl="1">
              <a:spcBef>
                <a:spcPts val="600"/>
              </a:spcBef>
            </a:pPr>
            <a:r>
              <a:rPr lang="en-US" sz="2000" dirty="0" smtClean="0"/>
              <a:t>Change Volume RAID level</a:t>
            </a:r>
          </a:p>
          <a:p>
            <a:pPr lvl="1">
              <a:spcBef>
                <a:spcPts val="600"/>
              </a:spcBef>
            </a:pPr>
            <a:r>
              <a:rPr lang="en-US" sz="2000" dirty="0" smtClean="0"/>
              <a:t>Change Volume Availability level</a:t>
            </a:r>
          </a:p>
          <a:p>
            <a:pPr lvl="1">
              <a:spcBef>
                <a:spcPts val="600"/>
              </a:spcBef>
            </a:pPr>
            <a:r>
              <a:rPr lang="en-US" sz="2000" dirty="0" smtClean="0"/>
              <a:t>Change Volume Service level</a:t>
            </a:r>
          </a:p>
          <a:p>
            <a:pPr lvl="1">
              <a:spcBef>
                <a:spcPts val="600"/>
              </a:spcBef>
            </a:pPr>
            <a:r>
              <a:rPr lang="en-US" sz="2000" dirty="0" smtClean="0"/>
              <a:t>Reclaim Unused LD Space</a:t>
            </a:r>
          </a:p>
          <a:p>
            <a:endParaRPr 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7"/>
          <p:cNvSpPr>
            <a:spLocks noGrp="1" noChangeArrowheads="1"/>
          </p:cNvSpPr>
          <p:nvPr>
            <p:ph type="title"/>
          </p:nvPr>
        </p:nvSpPr>
        <p:spPr/>
        <p:txBody>
          <a:bodyPr/>
          <a:lstStyle/>
          <a:p>
            <a:r>
              <a:rPr lang="en-US" smtClean="0"/>
              <a:t>3PAR Dynamic Optimization</a:t>
            </a:r>
            <a:endParaRPr lang="en-US" dirty="0" smtClean="0"/>
          </a:p>
        </p:txBody>
      </p:sp>
      <p:sp>
        <p:nvSpPr>
          <p:cNvPr id="5" name="Text Placeholder 4"/>
          <p:cNvSpPr>
            <a:spLocks noGrp="1"/>
          </p:cNvSpPr>
          <p:nvPr>
            <p:ph type="body" sz="quarter" idx="10"/>
          </p:nvPr>
        </p:nvSpPr>
        <p:spPr/>
        <p:txBody>
          <a:bodyPr/>
          <a:lstStyle/>
          <a:p>
            <a:pPr>
              <a:spcBef>
                <a:spcPts val="1200"/>
              </a:spcBef>
            </a:pPr>
            <a:r>
              <a:rPr lang="en-US" sz="2200" dirty="0" smtClean="0"/>
              <a:t>An optional </a:t>
            </a:r>
            <a:r>
              <a:rPr lang="en-US" sz="2200" dirty="0" err="1" smtClean="0"/>
              <a:t>InForm</a:t>
            </a:r>
            <a:r>
              <a:rPr lang="en-US" sz="2200" dirty="0" smtClean="0"/>
              <a:t> OS feature that enables you to dynamically tune volumes by changing volume parameters</a:t>
            </a:r>
          </a:p>
          <a:p>
            <a:pPr>
              <a:spcBef>
                <a:spcPts val="1200"/>
              </a:spcBef>
            </a:pPr>
            <a:r>
              <a:rPr lang="en-US" sz="2200" dirty="0" smtClean="0"/>
              <a:t>3PAR Dynamic Optimization (DO) requires a 3PAR Dynamic Optimization license</a:t>
            </a:r>
          </a:p>
          <a:p>
            <a:pPr>
              <a:spcBef>
                <a:spcPts val="1200"/>
              </a:spcBef>
            </a:pPr>
            <a:endParaRPr lang="en-US"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r>
              <a:rPr lang="en-US" smtClean="0"/>
              <a:t>3PAR Dynamic Optimization</a:t>
            </a:r>
            <a:endParaRPr lang="en-US" dirty="0" smtClean="0"/>
          </a:p>
        </p:txBody>
      </p:sp>
      <p:sp>
        <p:nvSpPr>
          <p:cNvPr id="6148" name="Rectangle 3"/>
          <p:cNvSpPr>
            <a:spLocks noGrp="1" noChangeArrowheads="1"/>
          </p:cNvSpPr>
          <p:nvPr>
            <p:ph type="body" sz="quarter" idx="10"/>
          </p:nvPr>
        </p:nvSpPr>
        <p:spPr/>
        <p:txBody>
          <a:bodyPr/>
          <a:lstStyle/>
          <a:p>
            <a:r>
              <a:rPr lang="en-US" sz="2400" dirty="0" smtClean="0"/>
              <a:t>A Software Solution that offers:</a:t>
            </a:r>
          </a:p>
          <a:p>
            <a:pPr lvl="1"/>
            <a:r>
              <a:rPr lang="en-US" sz="2000" dirty="0" smtClean="0"/>
              <a:t>A Single-command for online and non-disruptive service level </a:t>
            </a:r>
            <a:r>
              <a:rPr lang="en-US" sz="2000" dirty="0" smtClean="0"/>
              <a:t>optimization</a:t>
            </a:r>
            <a:endParaRPr lang="en-US" sz="2000" dirty="0" smtClean="0"/>
          </a:p>
          <a:p>
            <a:pPr lvl="1"/>
            <a:r>
              <a:rPr lang="en-US" sz="2000" dirty="0" smtClean="0"/>
              <a:t>A cost-effective approach to manage a massive scalable tiered storage </a:t>
            </a:r>
            <a:r>
              <a:rPr lang="en-US" sz="2000" dirty="0" smtClean="0"/>
              <a:t>array</a:t>
            </a:r>
            <a:endParaRPr lang="en-US" sz="2000" dirty="0" smtClean="0"/>
          </a:p>
          <a:p>
            <a:pPr lvl="1"/>
            <a:r>
              <a:rPr lang="en-US" sz="2000" dirty="0" smtClean="0"/>
              <a:t>Flexibility for all stages of the disk-based data lifecycle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7"/>
          <p:cNvSpPr>
            <a:spLocks noGrp="1" noChangeArrowheads="1"/>
          </p:cNvSpPr>
          <p:nvPr>
            <p:ph type="title"/>
          </p:nvPr>
        </p:nvSpPr>
        <p:spPr/>
        <p:txBody>
          <a:bodyPr/>
          <a:lstStyle/>
          <a:p>
            <a:pPr eaLnBrk="1" hangingPunct="1"/>
            <a:r>
              <a:rPr lang="en-US" dirty="0" smtClean="0"/>
              <a:t>3PAR </a:t>
            </a:r>
            <a:r>
              <a:rPr lang="en-US" dirty="0" smtClean="0"/>
              <a:t>Dynamic Optimization</a:t>
            </a:r>
          </a:p>
        </p:txBody>
      </p:sp>
      <p:sp>
        <p:nvSpPr>
          <p:cNvPr id="5" name="Text Placeholder 4"/>
          <p:cNvSpPr>
            <a:spLocks noGrp="1"/>
          </p:cNvSpPr>
          <p:nvPr>
            <p:ph type="body" sz="quarter" idx="10"/>
          </p:nvPr>
        </p:nvSpPr>
        <p:spPr/>
        <p:txBody>
          <a:bodyPr/>
          <a:lstStyle/>
          <a:p>
            <a:pPr>
              <a:spcBef>
                <a:spcPts val="1200"/>
              </a:spcBef>
            </a:pPr>
            <a:r>
              <a:rPr lang="en-US" sz="2400" dirty="0" smtClean="0"/>
              <a:t>Up to 8 Tune’s can be done at any one time</a:t>
            </a:r>
          </a:p>
          <a:p>
            <a:pPr>
              <a:spcBef>
                <a:spcPts val="1200"/>
              </a:spcBef>
            </a:pPr>
            <a:r>
              <a:rPr lang="en-US" sz="2400" dirty="0" smtClean="0"/>
              <a:t>Intentionally </a:t>
            </a:r>
            <a:r>
              <a:rPr lang="en-US" sz="2400" dirty="0" smtClean="0"/>
              <a:t>throttled to 6 IO’s per disk</a:t>
            </a:r>
          </a:p>
          <a:p>
            <a:pPr>
              <a:spcBef>
                <a:spcPts val="1200"/>
              </a:spcBef>
            </a:pPr>
            <a:r>
              <a:rPr lang="en-US" sz="2400" dirty="0" smtClean="0"/>
              <a:t>User </a:t>
            </a:r>
            <a:r>
              <a:rPr lang="en-US" sz="2400" dirty="0" smtClean="0"/>
              <a:t>must understand the fundamentals of CPG’s</a:t>
            </a:r>
          </a:p>
          <a:p>
            <a:pPr>
              <a:spcBef>
                <a:spcPts val="1200"/>
              </a:spcBef>
            </a:pP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341312" y="338328"/>
            <a:ext cx="8802687" cy="874711"/>
          </a:xfrm>
        </p:spPr>
        <p:txBody>
          <a:bodyPr/>
          <a:lstStyle/>
          <a:p>
            <a:r>
              <a:rPr lang="en-US" dirty="0" smtClean="0"/>
              <a:t>Dynamic Optimization: Changing on the FLY</a:t>
            </a:r>
          </a:p>
        </p:txBody>
      </p:sp>
      <p:sp>
        <p:nvSpPr>
          <p:cNvPr id="8196" name="Line 3"/>
          <p:cNvSpPr>
            <a:spLocks noChangeShapeType="1"/>
          </p:cNvSpPr>
          <p:nvPr/>
        </p:nvSpPr>
        <p:spPr bwMode="auto">
          <a:xfrm>
            <a:off x="1595438" y="2055813"/>
            <a:ext cx="0" cy="3614737"/>
          </a:xfrm>
          <a:prstGeom prst="line">
            <a:avLst/>
          </a:prstGeom>
          <a:noFill/>
          <a:ln w="38100">
            <a:solidFill>
              <a:schemeClr val="tx1"/>
            </a:solidFill>
            <a:round/>
            <a:headEnd/>
            <a:tailEnd/>
          </a:ln>
        </p:spPr>
        <p:txBody>
          <a:bodyPr>
            <a:spAutoFit/>
          </a:bodyPr>
          <a:lstStyle/>
          <a:p>
            <a:endParaRPr lang="en-US"/>
          </a:p>
        </p:txBody>
      </p:sp>
      <p:sp>
        <p:nvSpPr>
          <p:cNvPr id="8197" name="Line 4"/>
          <p:cNvSpPr>
            <a:spLocks noChangeShapeType="1"/>
          </p:cNvSpPr>
          <p:nvPr/>
        </p:nvSpPr>
        <p:spPr bwMode="auto">
          <a:xfrm>
            <a:off x="1581150" y="5689600"/>
            <a:ext cx="5776913" cy="0"/>
          </a:xfrm>
          <a:prstGeom prst="line">
            <a:avLst/>
          </a:prstGeom>
          <a:noFill/>
          <a:ln w="38100">
            <a:solidFill>
              <a:schemeClr val="tx1"/>
            </a:solidFill>
            <a:round/>
            <a:headEnd/>
            <a:tailEnd/>
          </a:ln>
        </p:spPr>
        <p:txBody>
          <a:bodyPr wrap="none">
            <a:spAutoFit/>
          </a:bodyPr>
          <a:lstStyle/>
          <a:p>
            <a:endParaRPr lang="en-US"/>
          </a:p>
        </p:txBody>
      </p:sp>
      <p:sp>
        <p:nvSpPr>
          <p:cNvPr id="8198" name="AutoShape 5"/>
          <p:cNvSpPr>
            <a:spLocks noChangeArrowheads="1"/>
          </p:cNvSpPr>
          <p:nvPr/>
        </p:nvSpPr>
        <p:spPr bwMode="auto">
          <a:xfrm>
            <a:off x="612775" y="2828925"/>
            <a:ext cx="377825" cy="2424113"/>
          </a:xfrm>
          <a:prstGeom prst="upArrow">
            <a:avLst>
              <a:gd name="adj1" fmla="val 50000"/>
              <a:gd name="adj2" fmla="val 160399"/>
            </a:avLst>
          </a:prstGeom>
          <a:solidFill>
            <a:schemeClr val="hlink"/>
          </a:solidFill>
          <a:ln w="9525">
            <a:noFill/>
            <a:miter lim="800000"/>
            <a:headEnd/>
            <a:tailEnd/>
          </a:ln>
        </p:spPr>
        <p:txBody>
          <a:bodyPr wrap="none" anchor="ctr">
            <a:spAutoFit/>
          </a:bodyPr>
          <a:lstStyle/>
          <a:p>
            <a:endParaRPr lang="en-US"/>
          </a:p>
        </p:txBody>
      </p:sp>
      <p:sp>
        <p:nvSpPr>
          <p:cNvPr id="8199" name="AutoShape 6"/>
          <p:cNvSpPr>
            <a:spLocks noChangeArrowheads="1"/>
          </p:cNvSpPr>
          <p:nvPr/>
        </p:nvSpPr>
        <p:spPr bwMode="auto">
          <a:xfrm rot="5400000">
            <a:off x="3285331" y="4939507"/>
            <a:ext cx="377825" cy="2424112"/>
          </a:xfrm>
          <a:prstGeom prst="upArrow">
            <a:avLst>
              <a:gd name="adj1" fmla="val 50000"/>
              <a:gd name="adj2" fmla="val 160399"/>
            </a:avLst>
          </a:prstGeom>
          <a:solidFill>
            <a:schemeClr val="hlink"/>
          </a:solidFill>
          <a:ln w="9525">
            <a:noFill/>
            <a:miter lim="800000"/>
            <a:headEnd/>
            <a:tailEnd/>
          </a:ln>
        </p:spPr>
        <p:txBody>
          <a:bodyPr wrap="none" anchor="ctr">
            <a:spAutoFit/>
          </a:bodyPr>
          <a:lstStyle/>
          <a:p>
            <a:endParaRPr lang="en-US"/>
          </a:p>
        </p:txBody>
      </p:sp>
      <p:sp>
        <p:nvSpPr>
          <p:cNvPr id="8200" name="Freeform 7"/>
          <p:cNvSpPr>
            <a:spLocks/>
          </p:cNvSpPr>
          <p:nvPr/>
        </p:nvSpPr>
        <p:spPr bwMode="auto">
          <a:xfrm>
            <a:off x="2178050" y="4032250"/>
            <a:ext cx="2728913" cy="857250"/>
          </a:xfrm>
          <a:custGeom>
            <a:avLst/>
            <a:gdLst>
              <a:gd name="T0" fmla="*/ 0 w 1719"/>
              <a:gd name="T1" fmla="*/ 2147483647 h 540"/>
              <a:gd name="T2" fmla="*/ 2147483647 w 1719"/>
              <a:gd name="T3" fmla="*/ 2147483647 h 540"/>
              <a:gd name="T4" fmla="*/ 2147483647 w 1719"/>
              <a:gd name="T5" fmla="*/ 2147483647 h 540"/>
              <a:gd name="T6" fmla="*/ 2147483647 w 1719"/>
              <a:gd name="T7" fmla="*/ 0 h 540"/>
              <a:gd name="T8" fmla="*/ 0 60000 65536"/>
              <a:gd name="T9" fmla="*/ 0 60000 65536"/>
              <a:gd name="T10" fmla="*/ 0 60000 65536"/>
              <a:gd name="T11" fmla="*/ 0 60000 65536"/>
              <a:gd name="T12" fmla="*/ 0 w 1719"/>
              <a:gd name="T13" fmla="*/ 0 h 540"/>
              <a:gd name="T14" fmla="*/ 1719 w 1719"/>
              <a:gd name="T15" fmla="*/ 540 h 540"/>
            </a:gdLst>
            <a:ahLst/>
            <a:cxnLst>
              <a:cxn ang="T8">
                <a:pos x="T0" y="T1"/>
              </a:cxn>
              <a:cxn ang="T9">
                <a:pos x="T2" y="T3"/>
              </a:cxn>
              <a:cxn ang="T10">
                <a:pos x="T4" y="T5"/>
              </a:cxn>
              <a:cxn ang="T11">
                <a:pos x="T6" y="T7"/>
              </a:cxn>
            </a:cxnLst>
            <a:rect l="T12" t="T13" r="T14" b="T15"/>
            <a:pathLst>
              <a:path w="1719" h="540">
                <a:moveTo>
                  <a:pt x="0" y="540"/>
                </a:moveTo>
                <a:cubicBezTo>
                  <a:pt x="50" y="496"/>
                  <a:pt x="167" y="347"/>
                  <a:pt x="302" y="275"/>
                </a:cubicBezTo>
                <a:cubicBezTo>
                  <a:pt x="437" y="203"/>
                  <a:pt x="574" y="156"/>
                  <a:pt x="810" y="110"/>
                </a:cubicBezTo>
                <a:cubicBezTo>
                  <a:pt x="1046" y="64"/>
                  <a:pt x="1530" y="23"/>
                  <a:pt x="1719" y="0"/>
                </a:cubicBezTo>
              </a:path>
            </a:pathLst>
          </a:custGeom>
          <a:noFill/>
          <a:ln w="76200" cap="flat" cmpd="sng">
            <a:solidFill>
              <a:srgbClr val="FF9900">
                <a:alpha val="59999"/>
              </a:srgbClr>
            </a:solidFill>
            <a:prstDash val="solid"/>
            <a:round/>
            <a:headEnd/>
            <a:tailEnd/>
          </a:ln>
        </p:spPr>
        <p:txBody>
          <a:bodyPr>
            <a:spAutoFit/>
          </a:bodyPr>
          <a:lstStyle/>
          <a:p>
            <a:endParaRPr lang="en-US"/>
          </a:p>
        </p:txBody>
      </p:sp>
      <p:sp>
        <p:nvSpPr>
          <p:cNvPr id="8201" name="Freeform 8"/>
          <p:cNvSpPr>
            <a:spLocks/>
          </p:cNvSpPr>
          <p:nvPr/>
        </p:nvSpPr>
        <p:spPr bwMode="auto">
          <a:xfrm>
            <a:off x="4740275" y="2597150"/>
            <a:ext cx="2728913" cy="857250"/>
          </a:xfrm>
          <a:custGeom>
            <a:avLst/>
            <a:gdLst>
              <a:gd name="T0" fmla="*/ 0 w 1719"/>
              <a:gd name="T1" fmla="*/ 2147483647 h 540"/>
              <a:gd name="T2" fmla="*/ 2147483647 w 1719"/>
              <a:gd name="T3" fmla="*/ 2147483647 h 540"/>
              <a:gd name="T4" fmla="*/ 2147483647 w 1719"/>
              <a:gd name="T5" fmla="*/ 2147483647 h 540"/>
              <a:gd name="T6" fmla="*/ 2147483647 w 1719"/>
              <a:gd name="T7" fmla="*/ 0 h 540"/>
              <a:gd name="T8" fmla="*/ 0 60000 65536"/>
              <a:gd name="T9" fmla="*/ 0 60000 65536"/>
              <a:gd name="T10" fmla="*/ 0 60000 65536"/>
              <a:gd name="T11" fmla="*/ 0 60000 65536"/>
              <a:gd name="T12" fmla="*/ 0 w 1719"/>
              <a:gd name="T13" fmla="*/ 0 h 540"/>
              <a:gd name="T14" fmla="*/ 1719 w 1719"/>
              <a:gd name="T15" fmla="*/ 540 h 540"/>
            </a:gdLst>
            <a:ahLst/>
            <a:cxnLst>
              <a:cxn ang="T8">
                <a:pos x="T0" y="T1"/>
              </a:cxn>
              <a:cxn ang="T9">
                <a:pos x="T2" y="T3"/>
              </a:cxn>
              <a:cxn ang="T10">
                <a:pos x="T4" y="T5"/>
              </a:cxn>
              <a:cxn ang="T11">
                <a:pos x="T6" y="T7"/>
              </a:cxn>
            </a:cxnLst>
            <a:rect l="T12" t="T13" r="T14" b="T15"/>
            <a:pathLst>
              <a:path w="1719" h="540">
                <a:moveTo>
                  <a:pt x="0" y="540"/>
                </a:moveTo>
                <a:cubicBezTo>
                  <a:pt x="50" y="496"/>
                  <a:pt x="167" y="347"/>
                  <a:pt x="302" y="275"/>
                </a:cubicBezTo>
                <a:cubicBezTo>
                  <a:pt x="437" y="203"/>
                  <a:pt x="574" y="156"/>
                  <a:pt x="810" y="110"/>
                </a:cubicBezTo>
                <a:cubicBezTo>
                  <a:pt x="1046" y="64"/>
                  <a:pt x="1530" y="23"/>
                  <a:pt x="1719" y="0"/>
                </a:cubicBezTo>
              </a:path>
            </a:pathLst>
          </a:custGeom>
          <a:noFill/>
          <a:ln w="76200" cap="flat" cmpd="sng">
            <a:solidFill>
              <a:srgbClr val="59B124">
                <a:alpha val="59999"/>
              </a:srgbClr>
            </a:solidFill>
            <a:prstDash val="solid"/>
            <a:round/>
            <a:headEnd/>
            <a:tailEnd/>
          </a:ln>
        </p:spPr>
        <p:txBody>
          <a:bodyPr>
            <a:spAutoFit/>
          </a:bodyPr>
          <a:lstStyle/>
          <a:p>
            <a:endParaRPr lang="en-US"/>
          </a:p>
        </p:txBody>
      </p:sp>
      <p:sp>
        <p:nvSpPr>
          <p:cNvPr id="8202" name="Text Box 9"/>
          <p:cNvSpPr txBox="1">
            <a:spLocks noChangeArrowheads="1"/>
          </p:cNvSpPr>
          <p:nvPr/>
        </p:nvSpPr>
        <p:spPr bwMode="auto">
          <a:xfrm>
            <a:off x="19050" y="2236788"/>
            <a:ext cx="1539875" cy="336550"/>
          </a:xfrm>
          <a:prstGeom prst="rect">
            <a:avLst/>
          </a:prstGeom>
          <a:noFill/>
          <a:ln w="9525">
            <a:noFill/>
            <a:miter lim="800000"/>
            <a:headEnd/>
            <a:tailEnd/>
          </a:ln>
        </p:spPr>
        <p:txBody>
          <a:bodyPr>
            <a:spAutoFit/>
          </a:bodyPr>
          <a:lstStyle/>
          <a:p>
            <a:pPr algn="ctr"/>
            <a:r>
              <a:rPr lang="en-US" sz="1600"/>
              <a:t>Performance</a:t>
            </a:r>
          </a:p>
        </p:txBody>
      </p:sp>
      <p:sp>
        <p:nvSpPr>
          <p:cNvPr id="8203" name="Text Box 10"/>
          <p:cNvSpPr txBox="1">
            <a:spLocks noChangeArrowheads="1"/>
          </p:cNvSpPr>
          <p:nvPr/>
        </p:nvSpPr>
        <p:spPr bwMode="auto">
          <a:xfrm>
            <a:off x="4956175" y="5872163"/>
            <a:ext cx="1539875" cy="581025"/>
          </a:xfrm>
          <a:prstGeom prst="rect">
            <a:avLst/>
          </a:prstGeom>
          <a:noFill/>
          <a:ln w="9525">
            <a:noFill/>
            <a:miter lim="800000"/>
            <a:headEnd/>
            <a:tailEnd/>
          </a:ln>
        </p:spPr>
        <p:txBody>
          <a:bodyPr>
            <a:spAutoFit/>
          </a:bodyPr>
          <a:lstStyle/>
          <a:p>
            <a:pPr algn="ctr"/>
            <a:r>
              <a:rPr lang="en-US" sz="1600"/>
              <a:t>Cost per Useable TB</a:t>
            </a:r>
          </a:p>
        </p:txBody>
      </p:sp>
      <p:sp>
        <p:nvSpPr>
          <p:cNvPr id="8204" name="Text Box 11"/>
          <p:cNvSpPr txBox="1">
            <a:spLocks noChangeArrowheads="1"/>
          </p:cNvSpPr>
          <p:nvPr/>
        </p:nvSpPr>
        <p:spPr bwMode="auto">
          <a:xfrm>
            <a:off x="4181475" y="1733550"/>
            <a:ext cx="2844800" cy="336550"/>
          </a:xfrm>
          <a:prstGeom prst="rect">
            <a:avLst/>
          </a:prstGeom>
          <a:noFill/>
          <a:ln w="9525">
            <a:noFill/>
            <a:miter lim="800000"/>
            <a:headEnd/>
            <a:tailEnd/>
          </a:ln>
        </p:spPr>
        <p:txBody>
          <a:bodyPr>
            <a:spAutoFit/>
          </a:bodyPr>
          <a:lstStyle/>
          <a:p>
            <a:pPr algn="ctr">
              <a:spcBef>
                <a:spcPct val="50000"/>
              </a:spcBef>
            </a:pPr>
            <a:r>
              <a:rPr lang="en-US" sz="1600" dirty="0" err="1">
                <a:solidFill>
                  <a:schemeClr val="accent3"/>
                </a:solidFill>
              </a:rPr>
              <a:t>Fibre</a:t>
            </a:r>
            <a:r>
              <a:rPr lang="en-US" sz="1600" dirty="0">
                <a:solidFill>
                  <a:schemeClr val="accent3"/>
                </a:solidFill>
              </a:rPr>
              <a:t> Channel Drives</a:t>
            </a:r>
          </a:p>
        </p:txBody>
      </p:sp>
      <p:sp>
        <p:nvSpPr>
          <p:cNvPr id="8205" name="Text Box 12"/>
          <p:cNvSpPr txBox="1">
            <a:spLocks noChangeArrowheads="1"/>
          </p:cNvSpPr>
          <p:nvPr/>
        </p:nvSpPr>
        <p:spPr bwMode="auto">
          <a:xfrm>
            <a:off x="1657350" y="3186113"/>
            <a:ext cx="2611438" cy="336550"/>
          </a:xfrm>
          <a:prstGeom prst="rect">
            <a:avLst/>
          </a:prstGeom>
          <a:noFill/>
          <a:ln w="9525">
            <a:noFill/>
            <a:miter lim="800000"/>
            <a:headEnd/>
            <a:tailEnd/>
          </a:ln>
        </p:spPr>
        <p:txBody>
          <a:bodyPr>
            <a:spAutoFit/>
          </a:bodyPr>
          <a:lstStyle/>
          <a:p>
            <a:pPr algn="ctr">
              <a:spcBef>
                <a:spcPct val="50000"/>
              </a:spcBef>
            </a:pPr>
            <a:r>
              <a:rPr lang="en-US" sz="1600" dirty="0" err="1">
                <a:solidFill>
                  <a:srgbClr val="8A7967"/>
                </a:solidFill>
              </a:rPr>
              <a:t>Nearline</a:t>
            </a:r>
            <a:r>
              <a:rPr lang="en-US" sz="1600" dirty="0">
                <a:solidFill>
                  <a:srgbClr val="8A7967"/>
                </a:solidFill>
              </a:rPr>
              <a:t> Drives</a:t>
            </a:r>
          </a:p>
        </p:txBody>
      </p:sp>
      <p:sp>
        <p:nvSpPr>
          <p:cNvPr id="8206" name="Oval 13"/>
          <p:cNvSpPr>
            <a:spLocks noChangeArrowheads="1"/>
          </p:cNvSpPr>
          <p:nvPr/>
        </p:nvSpPr>
        <p:spPr bwMode="auto">
          <a:xfrm>
            <a:off x="7275513" y="2535238"/>
            <a:ext cx="187325" cy="173037"/>
          </a:xfrm>
          <a:prstGeom prst="ellipse">
            <a:avLst/>
          </a:prstGeom>
          <a:solidFill>
            <a:schemeClr val="tx1"/>
          </a:solidFill>
          <a:ln w="9525">
            <a:solidFill>
              <a:schemeClr val="accent1"/>
            </a:solidFill>
            <a:round/>
            <a:headEnd/>
            <a:tailEnd/>
          </a:ln>
        </p:spPr>
        <p:txBody>
          <a:bodyPr wrap="none" anchor="ctr">
            <a:spAutoFit/>
          </a:bodyPr>
          <a:lstStyle/>
          <a:p>
            <a:endParaRPr lang="en-US"/>
          </a:p>
        </p:txBody>
      </p:sp>
      <p:sp>
        <p:nvSpPr>
          <p:cNvPr id="8207" name="Oval 14"/>
          <p:cNvSpPr>
            <a:spLocks noChangeArrowheads="1"/>
          </p:cNvSpPr>
          <p:nvPr/>
        </p:nvSpPr>
        <p:spPr bwMode="auto">
          <a:xfrm>
            <a:off x="5789613" y="2692400"/>
            <a:ext cx="187325" cy="173038"/>
          </a:xfrm>
          <a:prstGeom prst="ellipse">
            <a:avLst/>
          </a:prstGeom>
          <a:solidFill>
            <a:schemeClr val="tx1"/>
          </a:solidFill>
          <a:ln w="9525">
            <a:solidFill>
              <a:schemeClr val="accent1"/>
            </a:solidFill>
            <a:round/>
            <a:headEnd/>
            <a:tailEnd/>
          </a:ln>
        </p:spPr>
        <p:txBody>
          <a:bodyPr wrap="none" anchor="ctr">
            <a:spAutoFit/>
          </a:bodyPr>
          <a:lstStyle/>
          <a:p>
            <a:endParaRPr lang="en-US"/>
          </a:p>
        </p:txBody>
      </p:sp>
      <p:sp>
        <p:nvSpPr>
          <p:cNvPr id="8208" name="Oval 15"/>
          <p:cNvSpPr>
            <a:spLocks noChangeArrowheads="1"/>
          </p:cNvSpPr>
          <p:nvPr/>
        </p:nvSpPr>
        <p:spPr bwMode="auto">
          <a:xfrm>
            <a:off x="5141913" y="2771775"/>
            <a:ext cx="187325" cy="173038"/>
          </a:xfrm>
          <a:prstGeom prst="ellipse">
            <a:avLst/>
          </a:prstGeom>
          <a:solidFill>
            <a:schemeClr val="tx1"/>
          </a:solidFill>
          <a:ln w="9525">
            <a:solidFill>
              <a:schemeClr val="accent1"/>
            </a:solidFill>
            <a:round/>
            <a:headEnd/>
            <a:tailEnd/>
          </a:ln>
        </p:spPr>
        <p:txBody>
          <a:bodyPr wrap="none" anchor="ctr">
            <a:spAutoFit/>
          </a:bodyPr>
          <a:lstStyle/>
          <a:p>
            <a:endParaRPr lang="en-US"/>
          </a:p>
        </p:txBody>
      </p:sp>
      <p:sp>
        <p:nvSpPr>
          <p:cNvPr id="8209" name="Oval 16"/>
          <p:cNvSpPr>
            <a:spLocks noChangeArrowheads="1"/>
          </p:cNvSpPr>
          <p:nvPr/>
        </p:nvSpPr>
        <p:spPr bwMode="auto">
          <a:xfrm>
            <a:off x="4727575" y="3141663"/>
            <a:ext cx="187325" cy="173037"/>
          </a:xfrm>
          <a:prstGeom prst="ellipse">
            <a:avLst/>
          </a:prstGeom>
          <a:solidFill>
            <a:schemeClr val="tx1"/>
          </a:solidFill>
          <a:ln w="9525">
            <a:solidFill>
              <a:schemeClr val="accent1"/>
            </a:solidFill>
            <a:round/>
            <a:headEnd/>
            <a:tailEnd/>
          </a:ln>
        </p:spPr>
        <p:txBody>
          <a:bodyPr wrap="none" anchor="ctr">
            <a:spAutoFit/>
          </a:bodyPr>
          <a:lstStyle/>
          <a:p>
            <a:endParaRPr lang="en-US"/>
          </a:p>
        </p:txBody>
      </p:sp>
      <p:sp>
        <p:nvSpPr>
          <p:cNvPr id="8210" name="Oval 17"/>
          <p:cNvSpPr>
            <a:spLocks noChangeArrowheads="1"/>
          </p:cNvSpPr>
          <p:nvPr/>
        </p:nvSpPr>
        <p:spPr bwMode="auto">
          <a:xfrm>
            <a:off x="4713288" y="3973513"/>
            <a:ext cx="187325" cy="173037"/>
          </a:xfrm>
          <a:prstGeom prst="ellipse">
            <a:avLst/>
          </a:prstGeom>
          <a:solidFill>
            <a:schemeClr val="tx1"/>
          </a:solidFill>
          <a:ln w="9525">
            <a:solidFill>
              <a:srgbClr val="FF9933"/>
            </a:solidFill>
            <a:round/>
            <a:headEnd/>
            <a:tailEnd/>
          </a:ln>
        </p:spPr>
        <p:txBody>
          <a:bodyPr wrap="none" anchor="ctr">
            <a:spAutoFit/>
          </a:bodyPr>
          <a:lstStyle/>
          <a:p>
            <a:endParaRPr lang="en-US"/>
          </a:p>
        </p:txBody>
      </p:sp>
      <p:sp>
        <p:nvSpPr>
          <p:cNvPr id="8211" name="Oval 18"/>
          <p:cNvSpPr>
            <a:spLocks noChangeArrowheads="1"/>
          </p:cNvSpPr>
          <p:nvPr/>
        </p:nvSpPr>
        <p:spPr bwMode="auto">
          <a:xfrm>
            <a:off x="3227388" y="4119563"/>
            <a:ext cx="187325" cy="173037"/>
          </a:xfrm>
          <a:prstGeom prst="ellipse">
            <a:avLst/>
          </a:prstGeom>
          <a:solidFill>
            <a:schemeClr val="tx1"/>
          </a:solidFill>
          <a:ln w="9525">
            <a:solidFill>
              <a:srgbClr val="FF9933"/>
            </a:solidFill>
            <a:round/>
            <a:headEnd/>
            <a:tailEnd/>
          </a:ln>
        </p:spPr>
        <p:txBody>
          <a:bodyPr wrap="none" anchor="ctr">
            <a:spAutoFit/>
          </a:bodyPr>
          <a:lstStyle/>
          <a:p>
            <a:endParaRPr lang="en-US"/>
          </a:p>
        </p:txBody>
      </p:sp>
      <p:sp>
        <p:nvSpPr>
          <p:cNvPr id="8212" name="Oval 19"/>
          <p:cNvSpPr>
            <a:spLocks noChangeArrowheads="1"/>
          </p:cNvSpPr>
          <p:nvPr/>
        </p:nvSpPr>
        <p:spPr bwMode="auto">
          <a:xfrm>
            <a:off x="2579688" y="4265613"/>
            <a:ext cx="187325" cy="173037"/>
          </a:xfrm>
          <a:prstGeom prst="ellipse">
            <a:avLst/>
          </a:prstGeom>
          <a:solidFill>
            <a:schemeClr val="tx1"/>
          </a:solidFill>
          <a:ln w="9525">
            <a:solidFill>
              <a:srgbClr val="FF9933"/>
            </a:solidFill>
            <a:round/>
            <a:headEnd/>
            <a:tailEnd/>
          </a:ln>
        </p:spPr>
        <p:txBody>
          <a:bodyPr wrap="none" anchor="ctr">
            <a:spAutoFit/>
          </a:bodyPr>
          <a:lstStyle/>
          <a:p>
            <a:endParaRPr lang="en-US"/>
          </a:p>
        </p:txBody>
      </p:sp>
      <p:sp>
        <p:nvSpPr>
          <p:cNvPr id="8213" name="Oval 20"/>
          <p:cNvSpPr>
            <a:spLocks noChangeArrowheads="1"/>
          </p:cNvSpPr>
          <p:nvPr/>
        </p:nvSpPr>
        <p:spPr bwMode="auto">
          <a:xfrm>
            <a:off x="2165350" y="4635500"/>
            <a:ext cx="187325" cy="173038"/>
          </a:xfrm>
          <a:prstGeom prst="ellipse">
            <a:avLst/>
          </a:prstGeom>
          <a:solidFill>
            <a:schemeClr val="tx1"/>
          </a:solidFill>
          <a:ln w="9525">
            <a:solidFill>
              <a:srgbClr val="FF9933"/>
            </a:solidFill>
            <a:round/>
            <a:headEnd/>
            <a:tailEnd/>
          </a:ln>
        </p:spPr>
        <p:txBody>
          <a:bodyPr wrap="none" anchor="ctr">
            <a:spAutoFit/>
          </a:bodyPr>
          <a:lstStyle/>
          <a:p>
            <a:endParaRPr lang="en-US"/>
          </a:p>
        </p:txBody>
      </p:sp>
      <p:sp>
        <p:nvSpPr>
          <p:cNvPr id="8214" name="AutoShape 21"/>
          <p:cNvSpPr>
            <a:spLocks noChangeArrowheads="1"/>
          </p:cNvSpPr>
          <p:nvPr/>
        </p:nvSpPr>
        <p:spPr bwMode="black">
          <a:xfrm flipH="1">
            <a:off x="6172200" y="3946525"/>
            <a:ext cx="2500313" cy="1522413"/>
          </a:xfrm>
          <a:prstGeom prst="roundRect">
            <a:avLst>
              <a:gd name="adj" fmla="val 4481"/>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r>
              <a:rPr lang="en-US" sz="1600" dirty="0" smtClean="0">
                <a:solidFill>
                  <a:prstClr val="white"/>
                </a:solidFill>
              </a:rPr>
              <a:t>Optimize performance, efficiency and resiliency…</a:t>
            </a:r>
            <a:br>
              <a:rPr lang="en-US" sz="1600" dirty="0" smtClean="0">
                <a:solidFill>
                  <a:prstClr val="white"/>
                </a:solidFill>
              </a:rPr>
            </a:br>
            <a:r>
              <a:rPr lang="en-US" sz="1600" dirty="0" smtClean="0">
                <a:solidFill>
                  <a:prstClr val="white"/>
                </a:solidFill>
              </a:rPr>
              <a:t>non-disruptively in a single command</a:t>
            </a:r>
          </a:p>
        </p:txBody>
      </p:sp>
      <p:sp>
        <p:nvSpPr>
          <p:cNvPr id="8215" name="AutoShape 23"/>
          <p:cNvSpPr>
            <a:spLocks noChangeArrowheads="1"/>
          </p:cNvSpPr>
          <p:nvPr/>
        </p:nvSpPr>
        <p:spPr bwMode="auto">
          <a:xfrm>
            <a:off x="6862763" y="2184400"/>
            <a:ext cx="1066800" cy="279400"/>
          </a:xfrm>
          <a:prstGeom prst="roundRect">
            <a:avLst>
              <a:gd name="adj" fmla="val 16667"/>
            </a:avLst>
          </a:prstGeom>
          <a:noFill/>
          <a:ln w="9525">
            <a:noFill/>
            <a:round/>
            <a:headEnd/>
            <a:tailEnd/>
          </a:ln>
        </p:spPr>
        <p:txBody>
          <a:bodyPr/>
          <a:lstStyle/>
          <a:p>
            <a:pPr algn="ctr"/>
            <a:r>
              <a:rPr lang="en-US" sz="1200"/>
              <a:t>RAID 1</a:t>
            </a:r>
          </a:p>
        </p:txBody>
      </p:sp>
      <p:sp>
        <p:nvSpPr>
          <p:cNvPr id="8216" name="AutoShape 24"/>
          <p:cNvSpPr>
            <a:spLocks noChangeArrowheads="1"/>
          </p:cNvSpPr>
          <p:nvPr/>
        </p:nvSpPr>
        <p:spPr bwMode="auto">
          <a:xfrm>
            <a:off x="5383213" y="2178050"/>
            <a:ext cx="1066800" cy="279400"/>
          </a:xfrm>
          <a:prstGeom prst="roundRect">
            <a:avLst>
              <a:gd name="adj" fmla="val 16667"/>
            </a:avLst>
          </a:prstGeom>
          <a:noFill/>
          <a:ln w="9525">
            <a:noFill/>
            <a:round/>
            <a:headEnd/>
            <a:tailEnd/>
          </a:ln>
        </p:spPr>
        <p:txBody>
          <a:bodyPr/>
          <a:lstStyle/>
          <a:p>
            <a:pPr algn="ctr"/>
            <a:r>
              <a:rPr lang="en-US" sz="1200"/>
              <a:t>RAID 5 (2+1)</a:t>
            </a:r>
          </a:p>
        </p:txBody>
      </p:sp>
      <p:sp>
        <p:nvSpPr>
          <p:cNvPr id="8217" name="AutoShape 25"/>
          <p:cNvSpPr>
            <a:spLocks noChangeArrowheads="1"/>
          </p:cNvSpPr>
          <p:nvPr/>
        </p:nvSpPr>
        <p:spPr bwMode="auto">
          <a:xfrm>
            <a:off x="4686300" y="2306638"/>
            <a:ext cx="1066800" cy="279400"/>
          </a:xfrm>
          <a:prstGeom prst="roundRect">
            <a:avLst>
              <a:gd name="adj" fmla="val 16667"/>
            </a:avLst>
          </a:prstGeom>
          <a:noFill/>
          <a:ln w="9525">
            <a:noFill/>
            <a:round/>
            <a:headEnd/>
            <a:tailEnd/>
          </a:ln>
        </p:spPr>
        <p:txBody>
          <a:bodyPr/>
          <a:lstStyle/>
          <a:p>
            <a:pPr algn="ctr"/>
            <a:r>
              <a:rPr lang="en-US" sz="1200"/>
              <a:t>RAID 5 (3+1)</a:t>
            </a:r>
          </a:p>
        </p:txBody>
      </p:sp>
      <p:sp>
        <p:nvSpPr>
          <p:cNvPr id="8218" name="AutoShape 26"/>
          <p:cNvSpPr>
            <a:spLocks noChangeArrowheads="1"/>
          </p:cNvSpPr>
          <p:nvPr/>
        </p:nvSpPr>
        <p:spPr bwMode="auto">
          <a:xfrm>
            <a:off x="4216400" y="2681288"/>
            <a:ext cx="1066800" cy="279400"/>
          </a:xfrm>
          <a:prstGeom prst="roundRect">
            <a:avLst>
              <a:gd name="adj" fmla="val 16667"/>
            </a:avLst>
          </a:prstGeom>
          <a:noFill/>
          <a:ln w="9525">
            <a:noFill/>
            <a:round/>
            <a:headEnd/>
            <a:tailEnd/>
          </a:ln>
        </p:spPr>
        <p:txBody>
          <a:bodyPr/>
          <a:lstStyle/>
          <a:p>
            <a:pPr algn="ctr"/>
            <a:r>
              <a:rPr lang="en-US" sz="1200"/>
              <a:t>RAID 5 (7+1)</a:t>
            </a:r>
          </a:p>
        </p:txBody>
      </p:sp>
      <p:sp>
        <p:nvSpPr>
          <p:cNvPr id="8219" name="AutoShape 27"/>
          <p:cNvSpPr>
            <a:spLocks noChangeArrowheads="1"/>
          </p:cNvSpPr>
          <p:nvPr/>
        </p:nvSpPr>
        <p:spPr bwMode="auto">
          <a:xfrm>
            <a:off x="3867150" y="3763963"/>
            <a:ext cx="1066800" cy="279400"/>
          </a:xfrm>
          <a:prstGeom prst="roundRect">
            <a:avLst>
              <a:gd name="adj" fmla="val 16667"/>
            </a:avLst>
          </a:prstGeom>
          <a:noFill/>
          <a:ln w="9525">
            <a:noFill/>
            <a:round/>
            <a:headEnd/>
            <a:tailEnd/>
          </a:ln>
        </p:spPr>
        <p:txBody>
          <a:bodyPr/>
          <a:lstStyle/>
          <a:p>
            <a:pPr algn="ctr"/>
            <a:r>
              <a:rPr lang="en-US" sz="1200"/>
              <a:t>RAID 1</a:t>
            </a:r>
          </a:p>
        </p:txBody>
      </p:sp>
      <p:sp>
        <p:nvSpPr>
          <p:cNvPr id="8220" name="AutoShape 28"/>
          <p:cNvSpPr>
            <a:spLocks noChangeArrowheads="1"/>
          </p:cNvSpPr>
          <p:nvPr/>
        </p:nvSpPr>
        <p:spPr bwMode="auto">
          <a:xfrm>
            <a:off x="2771775" y="3657600"/>
            <a:ext cx="1066800" cy="279400"/>
          </a:xfrm>
          <a:prstGeom prst="roundRect">
            <a:avLst>
              <a:gd name="adj" fmla="val 16667"/>
            </a:avLst>
          </a:prstGeom>
          <a:noFill/>
          <a:ln w="9525">
            <a:noFill/>
            <a:round/>
            <a:headEnd/>
            <a:tailEnd/>
          </a:ln>
        </p:spPr>
        <p:txBody>
          <a:bodyPr/>
          <a:lstStyle/>
          <a:p>
            <a:pPr algn="ctr"/>
            <a:r>
              <a:rPr lang="en-US" sz="1200"/>
              <a:t>RAID 5 (2+1)</a:t>
            </a:r>
          </a:p>
        </p:txBody>
      </p:sp>
      <p:sp>
        <p:nvSpPr>
          <p:cNvPr id="8221" name="AutoShape 29"/>
          <p:cNvSpPr>
            <a:spLocks noChangeArrowheads="1"/>
          </p:cNvSpPr>
          <p:nvPr/>
        </p:nvSpPr>
        <p:spPr bwMode="auto">
          <a:xfrm>
            <a:off x="2085975" y="3763963"/>
            <a:ext cx="1066800" cy="279400"/>
          </a:xfrm>
          <a:prstGeom prst="roundRect">
            <a:avLst>
              <a:gd name="adj" fmla="val 16667"/>
            </a:avLst>
          </a:prstGeom>
          <a:noFill/>
          <a:ln w="9525">
            <a:noFill/>
            <a:round/>
            <a:headEnd/>
            <a:tailEnd/>
          </a:ln>
        </p:spPr>
        <p:txBody>
          <a:bodyPr/>
          <a:lstStyle/>
          <a:p>
            <a:pPr algn="ctr"/>
            <a:r>
              <a:rPr lang="en-US" sz="1200"/>
              <a:t>RAID 5 (3+1)</a:t>
            </a:r>
          </a:p>
        </p:txBody>
      </p:sp>
      <p:sp>
        <p:nvSpPr>
          <p:cNvPr id="8222" name="AutoShape 30"/>
          <p:cNvSpPr>
            <a:spLocks noChangeArrowheads="1"/>
          </p:cNvSpPr>
          <p:nvPr/>
        </p:nvSpPr>
        <p:spPr bwMode="auto">
          <a:xfrm>
            <a:off x="1508125" y="4183063"/>
            <a:ext cx="1066800" cy="279400"/>
          </a:xfrm>
          <a:prstGeom prst="roundRect">
            <a:avLst>
              <a:gd name="adj" fmla="val 16667"/>
            </a:avLst>
          </a:prstGeom>
          <a:noFill/>
          <a:ln w="9525">
            <a:noFill/>
            <a:round/>
            <a:headEnd/>
            <a:tailEnd/>
          </a:ln>
        </p:spPr>
        <p:txBody>
          <a:bodyPr/>
          <a:lstStyle/>
          <a:p>
            <a:pPr algn="ctr"/>
            <a:r>
              <a:rPr lang="en-US" sz="1200"/>
              <a:t>RAID 5 (7+1)</a:t>
            </a:r>
          </a:p>
        </p:txBody>
      </p:sp>
      <p:sp>
        <p:nvSpPr>
          <p:cNvPr id="8223" name="Line 31"/>
          <p:cNvSpPr>
            <a:spLocks noChangeShapeType="1"/>
          </p:cNvSpPr>
          <p:nvPr/>
        </p:nvSpPr>
        <p:spPr bwMode="auto">
          <a:xfrm flipH="1" flipV="1">
            <a:off x="7378700" y="2955925"/>
            <a:ext cx="188913" cy="846138"/>
          </a:xfrm>
          <a:prstGeom prst="line">
            <a:avLst/>
          </a:prstGeom>
          <a:noFill/>
          <a:ln w="28575">
            <a:solidFill>
              <a:schemeClr val="tx1"/>
            </a:solidFill>
            <a:round/>
            <a:headEnd/>
            <a:tailEnd type="triangle" w="med" len="med"/>
          </a:ln>
        </p:spPr>
        <p:txBody>
          <a:bodyPr>
            <a:spAutoFit/>
          </a:bodyPr>
          <a:lstStyle/>
          <a:p>
            <a:endParaRPr lang="en-US"/>
          </a:p>
        </p:txBody>
      </p:sp>
      <p:sp>
        <p:nvSpPr>
          <p:cNvPr id="8224" name="Line 32"/>
          <p:cNvSpPr>
            <a:spLocks noChangeShapeType="1"/>
          </p:cNvSpPr>
          <p:nvPr/>
        </p:nvSpPr>
        <p:spPr bwMode="auto">
          <a:xfrm flipH="1" flipV="1">
            <a:off x="3459163" y="4835525"/>
            <a:ext cx="2452687" cy="244475"/>
          </a:xfrm>
          <a:prstGeom prst="line">
            <a:avLst/>
          </a:prstGeom>
          <a:noFill/>
          <a:ln w="28575">
            <a:solidFill>
              <a:schemeClr val="tx1"/>
            </a:solidFill>
            <a:round/>
            <a:headEnd/>
            <a:tailEnd type="triangle" w="med" len="med"/>
          </a:ln>
        </p:spPr>
        <p:txBody>
          <a:bodyPr>
            <a:spAutoFit/>
          </a:bodyPr>
          <a:lstStyle/>
          <a:p>
            <a:endParaRPr lang="en-US"/>
          </a:p>
        </p:txBody>
      </p:sp>
      <p:sp>
        <p:nvSpPr>
          <p:cNvPr id="8225" name="Line 33"/>
          <p:cNvSpPr>
            <a:spLocks noChangeShapeType="1"/>
          </p:cNvSpPr>
          <p:nvPr/>
        </p:nvSpPr>
        <p:spPr bwMode="auto">
          <a:xfrm flipH="1" flipV="1">
            <a:off x="5008563" y="3286125"/>
            <a:ext cx="1093787" cy="530225"/>
          </a:xfrm>
          <a:prstGeom prst="line">
            <a:avLst/>
          </a:prstGeom>
          <a:noFill/>
          <a:ln w="28575">
            <a:solidFill>
              <a:schemeClr val="tx1"/>
            </a:solidFill>
            <a:round/>
            <a:headEnd/>
            <a:tailEnd type="triangle" w="med" len="med"/>
          </a:ln>
        </p:spPr>
        <p:txBody>
          <a:bodyPr>
            <a:spAutoFit/>
          </a:bodyPr>
          <a:lstStyle/>
          <a:p>
            <a:endParaRPr lang="en-US"/>
          </a:p>
        </p:txBody>
      </p:sp>
      <p:sp>
        <p:nvSpPr>
          <p:cNvPr id="8226" name="AutoShape 34"/>
          <p:cNvSpPr>
            <a:spLocks noChangeArrowheads="1"/>
          </p:cNvSpPr>
          <p:nvPr/>
        </p:nvSpPr>
        <p:spPr bwMode="black">
          <a:xfrm flipH="1">
            <a:off x="2220913" y="1890713"/>
            <a:ext cx="1525587" cy="862012"/>
          </a:xfrm>
          <a:prstGeom prst="roundRect">
            <a:avLst>
              <a:gd name="adj" fmla="val 16667"/>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r>
              <a:rPr lang="en-US" sz="1600" dirty="0" smtClean="0">
                <a:solidFill>
                  <a:prstClr val="white"/>
                </a:solidFill>
              </a:rPr>
              <a:t>No</a:t>
            </a:r>
            <a:br>
              <a:rPr lang="en-US" sz="1600" dirty="0" smtClean="0">
                <a:solidFill>
                  <a:prstClr val="white"/>
                </a:solidFill>
              </a:rPr>
            </a:br>
            <a:r>
              <a:rPr lang="en-US" sz="1600" dirty="0" smtClean="0">
                <a:solidFill>
                  <a:prstClr val="white"/>
                </a:solidFill>
              </a:rPr>
              <a:t> Availability Impact</a:t>
            </a:r>
          </a:p>
        </p:txBody>
      </p:sp>
      <p:sp>
        <p:nvSpPr>
          <p:cNvPr id="8227" name="Oval 37"/>
          <p:cNvSpPr>
            <a:spLocks noChangeArrowheads="1"/>
          </p:cNvSpPr>
          <p:nvPr/>
        </p:nvSpPr>
        <p:spPr bwMode="auto">
          <a:xfrm>
            <a:off x="2609850" y="4473575"/>
            <a:ext cx="187325" cy="173038"/>
          </a:xfrm>
          <a:prstGeom prst="ellipse">
            <a:avLst/>
          </a:prstGeom>
          <a:solidFill>
            <a:schemeClr val="tx1"/>
          </a:solidFill>
          <a:ln w="9525">
            <a:solidFill>
              <a:srgbClr val="FF9933"/>
            </a:solidFill>
            <a:round/>
            <a:headEnd/>
            <a:tailEnd/>
          </a:ln>
        </p:spPr>
        <p:txBody>
          <a:bodyPr wrap="none" anchor="ctr">
            <a:spAutoFit/>
          </a:bodyPr>
          <a:lstStyle/>
          <a:p>
            <a:endParaRPr lang="en-US"/>
          </a:p>
        </p:txBody>
      </p:sp>
      <p:sp>
        <p:nvSpPr>
          <p:cNvPr id="8228" name="Oval 38"/>
          <p:cNvSpPr>
            <a:spLocks noChangeArrowheads="1"/>
          </p:cNvSpPr>
          <p:nvPr/>
        </p:nvSpPr>
        <p:spPr bwMode="auto">
          <a:xfrm>
            <a:off x="2195513" y="4843463"/>
            <a:ext cx="187325" cy="173037"/>
          </a:xfrm>
          <a:prstGeom prst="ellipse">
            <a:avLst/>
          </a:prstGeom>
          <a:solidFill>
            <a:schemeClr val="tx1"/>
          </a:solidFill>
          <a:ln w="9525">
            <a:solidFill>
              <a:srgbClr val="FF9933"/>
            </a:solidFill>
            <a:round/>
            <a:headEnd/>
            <a:tailEnd/>
          </a:ln>
        </p:spPr>
        <p:txBody>
          <a:bodyPr wrap="none" anchor="ctr">
            <a:spAutoFit/>
          </a:bodyPr>
          <a:lstStyle/>
          <a:p>
            <a:endParaRPr lang="en-US"/>
          </a:p>
        </p:txBody>
      </p:sp>
      <p:sp>
        <p:nvSpPr>
          <p:cNvPr id="8229" name="AutoShape 40"/>
          <p:cNvSpPr>
            <a:spLocks noChangeArrowheads="1"/>
          </p:cNvSpPr>
          <p:nvPr/>
        </p:nvSpPr>
        <p:spPr bwMode="auto">
          <a:xfrm>
            <a:off x="2632075" y="4538663"/>
            <a:ext cx="1066800" cy="279400"/>
          </a:xfrm>
          <a:prstGeom prst="roundRect">
            <a:avLst>
              <a:gd name="adj" fmla="val 16667"/>
            </a:avLst>
          </a:prstGeom>
          <a:noFill/>
          <a:ln w="9525">
            <a:noFill/>
            <a:round/>
            <a:headEnd/>
            <a:tailEnd/>
          </a:ln>
        </p:spPr>
        <p:txBody>
          <a:bodyPr/>
          <a:lstStyle/>
          <a:p>
            <a:pPr algn="ctr"/>
            <a:r>
              <a:rPr lang="en-US" sz="1200"/>
              <a:t>RAID MP (6+2)</a:t>
            </a:r>
          </a:p>
        </p:txBody>
      </p:sp>
      <p:sp>
        <p:nvSpPr>
          <p:cNvPr id="8230" name="AutoShape 41"/>
          <p:cNvSpPr>
            <a:spLocks noChangeArrowheads="1"/>
          </p:cNvSpPr>
          <p:nvPr/>
        </p:nvSpPr>
        <p:spPr bwMode="auto">
          <a:xfrm>
            <a:off x="2187575" y="4924425"/>
            <a:ext cx="1066800" cy="279400"/>
          </a:xfrm>
          <a:prstGeom prst="roundRect">
            <a:avLst>
              <a:gd name="adj" fmla="val 16667"/>
            </a:avLst>
          </a:prstGeom>
          <a:noFill/>
          <a:ln w="9525">
            <a:noFill/>
            <a:round/>
            <a:headEnd/>
            <a:tailEnd/>
          </a:ln>
        </p:spPr>
        <p:txBody>
          <a:bodyPr/>
          <a:lstStyle/>
          <a:p>
            <a:pPr algn="ctr"/>
            <a:r>
              <a:rPr lang="en-US" sz="1200"/>
              <a:t>RAID MP (14+2)</a:t>
            </a:r>
          </a:p>
        </p:txBody>
      </p:sp>
      <p:sp>
        <p:nvSpPr>
          <p:cNvPr id="8231" name="Oval 42"/>
          <p:cNvSpPr>
            <a:spLocks noChangeArrowheads="1"/>
          </p:cNvSpPr>
          <p:nvPr/>
        </p:nvSpPr>
        <p:spPr bwMode="auto">
          <a:xfrm>
            <a:off x="5172075" y="3013075"/>
            <a:ext cx="187325" cy="173038"/>
          </a:xfrm>
          <a:prstGeom prst="ellipse">
            <a:avLst/>
          </a:prstGeom>
          <a:solidFill>
            <a:schemeClr val="tx1"/>
          </a:solidFill>
          <a:ln w="9525">
            <a:solidFill>
              <a:schemeClr val="accent1"/>
            </a:solidFill>
            <a:round/>
            <a:headEnd/>
            <a:tailEnd/>
          </a:ln>
        </p:spPr>
        <p:txBody>
          <a:bodyPr wrap="none" anchor="ctr">
            <a:spAutoFit/>
          </a:bodyPr>
          <a:lstStyle/>
          <a:p>
            <a:endParaRPr lang="en-US"/>
          </a:p>
        </p:txBody>
      </p:sp>
      <p:sp>
        <p:nvSpPr>
          <p:cNvPr id="8232" name="Oval 43"/>
          <p:cNvSpPr>
            <a:spLocks noChangeArrowheads="1"/>
          </p:cNvSpPr>
          <p:nvPr/>
        </p:nvSpPr>
        <p:spPr bwMode="auto">
          <a:xfrm>
            <a:off x="4757738" y="3382963"/>
            <a:ext cx="187325" cy="173037"/>
          </a:xfrm>
          <a:prstGeom prst="ellipse">
            <a:avLst/>
          </a:prstGeom>
          <a:solidFill>
            <a:schemeClr val="tx1"/>
          </a:solidFill>
          <a:ln w="9525">
            <a:solidFill>
              <a:schemeClr val="accent1"/>
            </a:solidFill>
            <a:round/>
            <a:headEnd/>
            <a:tailEnd/>
          </a:ln>
        </p:spPr>
        <p:txBody>
          <a:bodyPr wrap="none" anchor="ctr">
            <a:spAutoFit/>
          </a:bodyPr>
          <a:lstStyle/>
          <a:p>
            <a:endParaRPr lang="en-US"/>
          </a:p>
        </p:txBody>
      </p:sp>
      <p:sp>
        <p:nvSpPr>
          <p:cNvPr id="8233" name="AutoShape 44"/>
          <p:cNvSpPr>
            <a:spLocks noChangeArrowheads="1"/>
          </p:cNvSpPr>
          <p:nvPr/>
        </p:nvSpPr>
        <p:spPr bwMode="auto">
          <a:xfrm>
            <a:off x="5221288" y="3082925"/>
            <a:ext cx="1066800" cy="279400"/>
          </a:xfrm>
          <a:prstGeom prst="roundRect">
            <a:avLst>
              <a:gd name="adj" fmla="val 16667"/>
            </a:avLst>
          </a:prstGeom>
          <a:noFill/>
          <a:ln w="9525">
            <a:noFill/>
            <a:round/>
            <a:headEnd/>
            <a:tailEnd/>
          </a:ln>
        </p:spPr>
        <p:txBody>
          <a:bodyPr/>
          <a:lstStyle/>
          <a:p>
            <a:pPr algn="ctr"/>
            <a:r>
              <a:rPr lang="en-US" sz="1200"/>
              <a:t>RAID MP (6+2)</a:t>
            </a:r>
          </a:p>
        </p:txBody>
      </p:sp>
      <p:sp>
        <p:nvSpPr>
          <p:cNvPr id="8234" name="AutoShape 45"/>
          <p:cNvSpPr>
            <a:spLocks noChangeArrowheads="1"/>
          </p:cNvSpPr>
          <p:nvPr/>
        </p:nvSpPr>
        <p:spPr bwMode="auto">
          <a:xfrm>
            <a:off x="4743450" y="3500438"/>
            <a:ext cx="1066800" cy="279400"/>
          </a:xfrm>
          <a:prstGeom prst="roundRect">
            <a:avLst>
              <a:gd name="adj" fmla="val 16667"/>
            </a:avLst>
          </a:prstGeom>
          <a:noFill/>
          <a:ln w="9525">
            <a:noFill/>
            <a:round/>
            <a:headEnd/>
            <a:tailEnd/>
          </a:ln>
        </p:spPr>
        <p:txBody>
          <a:bodyPr/>
          <a:lstStyle/>
          <a:p>
            <a:pPr algn="ctr"/>
            <a:r>
              <a:rPr lang="en-US" sz="1200"/>
              <a:t>RAID MP (14+2)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dirty="0" smtClean="0"/>
              <a:t>Dynamic Optimization </a:t>
            </a:r>
            <a:r>
              <a:rPr lang="en-US" dirty="0" smtClean="0">
                <a:latin typeface="Times New Roman"/>
                <a:cs typeface="Times New Roman"/>
              </a:rPr>
              <a:t>–</a:t>
            </a:r>
            <a:r>
              <a:rPr lang="en-US" dirty="0" smtClean="0"/>
              <a:t> Data Service Level Control</a:t>
            </a:r>
            <a:endParaRPr lang="en-US" dirty="0" smtClean="0"/>
          </a:p>
        </p:txBody>
      </p:sp>
      <p:sp>
        <p:nvSpPr>
          <p:cNvPr id="9221" name="Text Box 7"/>
          <p:cNvSpPr txBox="1">
            <a:spLocks noChangeArrowheads="1"/>
          </p:cNvSpPr>
          <p:nvPr/>
        </p:nvSpPr>
        <p:spPr bwMode="auto">
          <a:xfrm>
            <a:off x="838200" y="4312533"/>
            <a:ext cx="1498600" cy="2047875"/>
          </a:xfrm>
          <a:prstGeom prst="rect">
            <a:avLst/>
          </a:prstGeom>
          <a:noFill/>
          <a:ln w="9525">
            <a:noFill/>
            <a:miter lim="800000"/>
            <a:headEnd/>
            <a:tailEnd/>
          </a:ln>
        </p:spPr>
        <p:txBody>
          <a:bodyPr/>
          <a:lstStyle/>
          <a:p>
            <a:pPr marL="225425" indent="-225425">
              <a:spcBef>
                <a:spcPts val="600"/>
              </a:spcBef>
              <a:buSzPct val="100000"/>
              <a:buFont typeface="Futura Bk" pitchFamily="34" charset="0"/>
              <a:buChar char="–"/>
            </a:pPr>
            <a:r>
              <a:rPr lang="en-US" dirty="0" smtClean="0">
                <a:solidFill>
                  <a:srgbClr val="000000"/>
                </a:solidFill>
              </a:rPr>
              <a:t>RAID 10</a:t>
            </a:r>
          </a:p>
          <a:p>
            <a:pPr marL="225425" indent="-225425">
              <a:spcBef>
                <a:spcPts val="600"/>
              </a:spcBef>
              <a:buSzPct val="100000"/>
              <a:buFont typeface="Futura Bk" pitchFamily="34" charset="0"/>
              <a:buChar char="–"/>
            </a:pPr>
            <a:r>
              <a:rPr lang="en-US" dirty="0" smtClean="0">
                <a:solidFill>
                  <a:srgbClr val="000000"/>
                </a:solidFill>
              </a:rPr>
              <a:t>RAID 50 (2 to 8+1)</a:t>
            </a:r>
          </a:p>
        </p:txBody>
      </p:sp>
      <p:sp>
        <p:nvSpPr>
          <p:cNvPr id="9222" name="Text Box 8"/>
          <p:cNvSpPr txBox="1">
            <a:spLocks noChangeArrowheads="1"/>
          </p:cNvSpPr>
          <p:nvPr/>
        </p:nvSpPr>
        <p:spPr bwMode="auto">
          <a:xfrm>
            <a:off x="2667000" y="4325233"/>
            <a:ext cx="1981200" cy="2047875"/>
          </a:xfrm>
          <a:prstGeom prst="rect">
            <a:avLst/>
          </a:prstGeom>
          <a:noFill/>
          <a:ln w="9525">
            <a:noFill/>
            <a:miter lim="800000"/>
            <a:headEnd/>
            <a:tailEnd/>
          </a:ln>
        </p:spPr>
        <p:txBody>
          <a:bodyPr/>
          <a:lstStyle/>
          <a:p>
            <a:pPr>
              <a:spcBef>
                <a:spcPct val="50000"/>
              </a:spcBef>
            </a:pPr>
            <a:r>
              <a:rPr lang="en-US" sz="1800" dirty="0"/>
              <a:t>Massive versus restricted use of:</a:t>
            </a:r>
          </a:p>
          <a:p>
            <a:pPr marL="225425" indent="-225425">
              <a:spcBef>
                <a:spcPts val="600"/>
              </a:spcBef>
              <a:buSzPct val="100000"/>
              <a:buFont typeface="Futura Bk" pitchFamily="34" charset="0"/>
              <a:buChar char="–"/>
            </a:pPr>
            <a:r>
              <a:rPr lang="en-US" dirty="0" smtClean="0">
                <a:solidFill>
                  <a:srgbClr val="000000"/>
                </a:solidFill>
              </a:rPr>
              <a:t>Drives</a:t>
            </a:r>
            <a:endParaRPr lang="en-US" dirty="0" smtClean="0">
              <a:solidFill>
                <a:srgbClr val="000000"/>
              </a:solidFill>
            </a:endParaRPr>
          </a:p>
          <a:p>
            <a:pPr marL="225425" indent="-225425">
              <a:spcBef>
                <a:spcPts val="600"/>
              </a:spcBef>
              <a:buSzPct val="100000"/>
              <a:buFont typeface="Futura Bk" pitchFamily="34" charset="0"/>
              <a:buChar char="–"/>
            </a:pPr>
            <a:r>
              <a:rPr lang="en-US" dirty="0" smtClean="0">
                <a:solidFill>
                  <a:srgbClr val="000000"/>
                </a:solidFill>
              </a:rPr>
              <a:t>Processors</a:t>
            </a:r>
            <a:endParaRPr lang="en-US" dirty="0" smtClean="0">
              <a:solidFill>
                <a:srgbClr val="000000"/>
              </a:solidFill>
            </a:endParaRPr>
          </a:p>
          <a:p>
            <a:pPr marL="225425" indent="-225425">
              <a:spcBef>
                <a:spcPts val="600"/>
              </a:spcBef>
              <a:buSzPct val="100000"/>
              <a:buFont typeface="Futura Bk" pitchFamily="34" charset="0"/>
              <a:buChar char="–"/>
            </a:pPr>
            <a:r>
              <a:rPr lang="en-US" dirty="0" smtClean="0">
                <a:solidFill>
                  <a:srgbClr val="000000"/>
                </a:solidFill>
              </a:rPr>
              <a:t>Ports </a:t>
            </a:r>
            <a:r>
              <a:rPr lang="en-US" dirty="0" smtClean="0">
                <a:solidFill>
                  <a:srgbClr val="000000"/>
                </a:solidFill>
              </a:rPr>
              <a:t>/ loops</a:t>
            </a:r>
          </a:p>
        </p:txBody>
      </p:sp>
      <p:sp>
        <p:nvSpPr>
          <p:cNvPr id="9223" name="Text Box 9"/>
          <p:cNvSpPr txBox="1">
            <a:spLocks noChangeArrowheads="1"/>
          </p:cNvSpPr>
          <p:nvPr/>
        </p:nvSpPr>
        <p:spPr bwMode="auto">
          <a:xfrm>
            <a:off x="4800600" y="4312533"/>
            <a:ext cx="1676400" cy="2047875"/>
          </a:xfrm>
          <a:prstGeom prst="rect">
            <a:avLst/>
          </a:prstGeom>
          <a:noFill/>
          <a:ln w="9525">
            <a:noFill/>
            <a:miter lim="800000"/>
            <a:headEnd/>
            <a:tailEnd/>
          </a:ln>
        </p:spPr>
        <p:txBody>
          <a:bodyPr/>
          <a:lstStyle/>
          <a:p>
            <a:pPr>
              <a:spcBef>
                <a:spcPct val="50000"/>
              </a:spcBef>
            </a:pPr>
            <a:r>
              <a:rPr lang="en-US" sz="1800"/>
              <a:t>Selection of inner versus outer tracks on disk platters</a:t>
            </a:r>
          </a:p>
        </p:txBody>
      </p:sp>
      <p:sp>
        <p:nvSpPr>
          <p:cNvPr id="9224" name="Text Box 10"/>
          <p:cNvSpPr txBox="1">
            <a:spLocks noChangeArrowheads="1"/>
          </p:cNvSpPr>
          <p:nvPr/>
        </p:nvSpPr>
        <p:spPr bwMode="auto">
          <a:xfrm>
            <a:off x="6781800" y="4312533"/>
            <a:ext cx="1676400" cy="2047875"/>
          </a:xfrm>
          <a:prstGeom prst="rect">
            <a:avLst/>
          </a:prstGeom>
          <a:noFill/>
          <a:ln w="9525">
            <a:noFill/>
            <a:miter lim="800000"/>
            <a:headEnd/>
            <a:tailEnd/>
          </a:ln>
        </p:spPr>
        <p:txBody>
          <a:bodyPr/>
          <a:lstStyle/>
          <a:p>
            <a:pPr>
              <a:spcBef>
                <a:spcPct val="50000"/>
              </a:spcBef>
            </a:pPr>
            <a:r>
              <a:rPr lang="en-US" sz="1800"/>
              <a:t>Various sizes and speeds of FC or Nearline</a:t>
            </a:r>
          </a:p>
        </p:txBody>
      </p:sp>
      <p:sp>
        <p:nvSpPr>
          <p:cNvPr id="9225" name="Text Box 11"/>
          <p:cNvSpPr txBox="1">
            <a:spLocks noChangeArrowheads="1"/>
          </p:cNvSpPr>
          <p:nvPr/>
        </p:nvSpPr>
        <p:spPr bwMode="auto">
          <a:xfrm>
            <a:off x="762000" y="3160008"/>
            <a:ext cx="1651000" cy="901700"/>
          </a:xfrm>
          <a:prstGeom prst="rect">
            <a:avLst/>
          </a:prstGeom>
          <a:noFill/>
          <a:ln w="9525">
            <a:noFill/>
            <a:miter lim="800000"/>
            <a:headEnd/>
            <a:tailEnd/>
          </a:ln>
        </p:spPr>
        <p:txBody>
          <a:bodyPr anchor="b" anchorCtr="1"/>
          <a:lstStyle/>
          <a:p>
            <a:pPr algn="ctr">
              <a:spcBef>
                <a:spcPct val="50000"/>
              </a:spcBef>
            </a:pPr>
            <a:r>
              <a:rPr lang="en-US" sz="1800" u="sng"/>
              <a:t>RAID Type</a:t>
            </a:r>
          </a:p>
        </p:txBody>
      </p:sp>
      <p:sp>
        <p:nvSpPr>
          <p:cNvPr id="9226" name="Text Box 12"/>
          <p:cNvSpPr txBox="1">
            <a:spLocks noChangeArrowheads="1"/>
          </p:cNvSpPr>
          <p:nvPr/>
        </p:nvSpPr>
        <p:spPr bwMode="auto">
          <a:xfrm>
            <a:off x="2667000" y="3172708"/>
            <a:ext cx="1651000" cy="901700"/>
          </a:xfrm>
          <a:prstGeom prst="rect">
            <a:avLst/>
          </a:prstGeom>
          <a:noFill/>
          <a:ln w="9525">
            <a:noFill/>
            <a:miter lim="800000"/>
            <a:headEnd/>
            <a:tailEnd/>
          </a:ln>
        </p:spPr>
        <p:txBody>
          <a:bodyPr anchor="b" anchorCtr="1"/>
          <a:lstStyle/>
          <a:p>
            <a:pPr algn="ctr">
              <a:spcBef>
                <a:spcPct val="50000"/>
              </a:spcBef>
            </a:pPr>
            <a:r>
              <a:rPr lang="en-US" sz="1800"/>
              <a:t>System Resource </a:t>
            </a:r>
            <a:r>
              <a:rPr lang="en-US" sz="1800" u="sng"/>
              <a:t>Application</a:t>
            </a:r>
          </a:p>
        </p:txBody>
      </p:sp>
      <p:sp>
        <p:nvSpPr>
          <p:cNvPr id="9227" name="Text Box 13"/>
          <p:cNvSpPr txBox="1">
            <a:spLocks noChangeArrowheads="1"/>
          </p:cNvSpPr>
          <p:nvPr/>
        </p:nvSpPr>
        <p:spPr bwMode="auto">
          <a:xfrm>
            <a:off x="4648200" y="3160008"/>
            <a:ext cx="1651000" cy="901700"/>
          </a:xfrm>
          <a:prstGeom prst="rect">
            <a:avLst/>
          </a:prstGeom>
          <a:noFill/>
          <a:ln w="9525">
            <a:noFill/>
            <a:miter lim="800000"/>
            <a:headEnd/>
            <a:tailEnd/>
          </a:ln>
        </p:spPr>
        <p:txBody>
          <a:bodyPr anchor="b" anchorCtr="1"/>
          <a:lstStyle/>
          <a:p>
            <a:pPr algn="ctr">
              <a:spcBef>
                <a:spcPct val="50000"/>
              </a:spcBef>
            </a:pPr>
            <a:r>
              <a:rPr lang="en-US" sz="1800"/>
              <a:t>Radial </a:t>
            </a:r>
            <a:r>
              <a:rPr lang="en-US" sz="1800" u="sng"/>
              <a:t>Placement</a:t>
            </a:r>
          </a:p>
        </p:txBody>
      </p:sp>
      <p:sp>
        <p:nvSpPr>
          <p:cNvPr id="9228" name="Text Box 14"/>
          <p:cNvSpPr txBox="1">
            <a:spLocks noChangeArrowheads="1"/>
          </p:cNvSpPr>
          <p:nvPr/>
        </p:nvSpPr>
        <p:spPr bwMode="auto">
          <a:xfrm>
            <a:off x="6578600" y="3160008"/>
            <a:ext cx="1651000" cy="901700"/>
          </a:xfrm>
          <a:prstGeom prst="rect">
            <a:avLst/>
          </a:prstGeom>
          <a:noFill/>
          <a:ln w="9525">
            <a:noFill/>
            <a:miter lim="800000"/>
            <a:headEnd/>
            <a:tailEnd/>
          </a:ln>
        </p:spPr>
        <p:txBody>
          <a:bodyPr anchor="b" anchorCtr="1"/>
          <a:lstStyle/>
          <a:p>
            <a:pPr algn="ctr">
              <a:spcBef>
                <a:spcPct val="50000"/>
              </a:spcBef>
            </a:pPr>
            <a:r>
              <a:rPr lang="en-US" sz="1800" u="sng"/>
              <a:t>Drive Type</a:t>
            </a:r>
          </a:p>
        </p:txBody>
      </p:sp>
      <p:grpSp>
        <p:nvGrpSpPr>
          <p:cNvPr id="45" name="Group 3"/>
          <p:cNvGrpSpPr>
            <a:grpSpLocks/>
          </p:cNvGrpSpPr>
          <p:nvPr/>
        </p:nvGrpSpPr>
        <p:grpSpPr bwMode="auto">
          <a:xfrm>
            <a:off x="914400" y="1522818"/>
            <a:ext cx="1450975" cy="1450975"/>
            <a:chOff x="576" y="758"/>
            <a:chExt cx="914" cy="914"/>
          </a:xfrm>
        </p:grpSpPr>
        <p:sp>
          <p:nvSpPr>
            <p:cNvPr id="46" name="Oval 4"/>
            <p:cNvSpPr>
              <a:spLocks noChangeArrowheads="1"/>
            </p:cNvSpPr>
            <p:nvPr/>
          </p:nvSpPr>
          <p:spPr bwMode="auto">
            <a:xfrm>
              <a:off x="576" y="758"/>
              <a:ext cx="914" cy="914"/>
            </a:xfrm>
            <a:prstGeom prst="ellipse">
              <a:avLst/>
            </a:prstGeom>
            <a:gradFill rotWithShape="0">
              <a:gsLst>
                <a:gs pos="0">
                  <a:srgbClr val="00A0C6"/>
                </a:gs>
                <a:gs pos="100000">
                  <a:srgbClr val="00A0C6">
                    <a:gamma/>
                    <a:shade val="46275"/>
                    <a:invGamma/>
                  </a:srgbClr>
                </a:gs>
              </a:gsLst>
              <a:lin ang="5400000" scaled="1"/>
            </a:gradFill>
            <a:ln w="38100">
              <a:solidFill>
                <a:srgbClr val="FF9900"/>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7" name="Arc 5"/>
            <p:cNvSpPr>
              <a:spLocks/>
            </p:cNvSpPr>
            <p:nvPr/>
          </p:nvSpPr>
          <p:spPr bwMode="auto">
            <a:xfrm>
              <a:off x="632" y="808"/>
              <a:ext cx="781" cy="532"/>
            </a:xfrm>
            <a:custGeom>
              <a:avLst/>
              <a:gdLst>
                <a:gd name="T0" fmla="*/ 0 w 43200"/>
                <a:gd name="T1" fmla="*/ 0 h 29441"/>
                <a:gd name="T2" fmla="*/ 0 w 43200"/>
                <a:gd name="T3" fmla="*/ 0 h 29441"/>
                <a:gd name="T4" fmla="*/ 0 w 43200"/>
                <a:gd name="T5" fmla="*/ 0 h 29441"/>
                <a:gd name="T6" fmla="*/ 0 60000 65536"/>
                <a:gd name="T7" fmla="*/ 0 60000 65536"/>
                <a:gd name="T8" fmla="*/ 0 60000 65536"/>
                <a:gd name="T9" fmla="*/ 0 w 43200"/>
                <a:gd name="T10" fmla="*/ 0 h 29441"/>
                <a:gd name="T11" fmla="*/ 43200 w 43200"/>
                <a:gd name="T12" fmla="*/ 29441 h 29441"/>
              </a:gdLst>
              <a:ahLst/>
              <a:cxnLst>
                <a:cxn ang="T6">
                  <a:pos x="T0" y="T1"/>
                </a:cxn>
                <a:cxn ang="T7">
                  <a:pos x="T2" y="T3"/>
                </a:cxn>
                <a:cxn ang="T8">
                  <a:pos x="T4" y="T5"/>
                </a:cxn>
              </a:cxnLst>
              <a:rect l="T9" t="T10" r="T11" b="T12"/>
              <a:pathLst>
                <a:path w="43200" h="29441" fill="none"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path>
                <a:path w="43200" h="29441" stroke="0"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lnTo>
                    <a:pt x="21600" y="21600"/>
                  </a:lnTo>
                  <a:close/>
                </a:path>
              </a:pathLst>
            </a:custGeom>
            <a:noFill/>
            <a:ln w="57150">
              <a:solidFill>
                <a:srgbClr val="FFFFFF"/>
              </a:solidFill>
              <a:prstDash val="dash"/>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 name="Line 6"/>
            <p:cNvSpPr>
              <a:spLocks noChangeShapeType="1"/>
            </p:cNvSpPr>
            <p:nvPr/>
          </p:nvSpPr>
          <p:spPr bwMode="auto">
            <a:xfrm flipH="1">
              <a:off x="1035" y="816"/>
              <a:ext cx="8" cy="436"/>
            </a:xfrm>
            <a:prstGeom prst="line">
              <a:avLst/>
            </a:prstGeom>
            <a:noFill/>
            <a:ln w="38100">
              <a:solidFill>
                <a:srgbClr val="FF9900"/>
              </a:solidFill>
              <a:round/>
              <a:headEnd type="triangle" w="med" len="med"/>
              <a:tailEnd type="oval"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9" name="Group 15"/>
          <p:cNvGrpSpPr>
            <a:grpSpLocks/>
          </p:cNvGrpSpPr>
          <p:nvPr/>
        </p:nvGrpSpPr>
        <p:grpSpPr bwMode="auto">
          <a:xfrm>
            <a:off x="2819400" y="1538693"/>
            <a:ext cx="1450975" cy="1450975"/>
            <a:chOff x="1776" y="768"/>
            <a:chExt cx="914" cy="914"/>
          </a:xfrm>
        </p:grpSpPr>
        <p:sp>
          <p:nvSpPr>
            <p:cNvPr id="50" name="Oval 16"/>
            <p:cNvSpPr>
              <a:spLocks noChangeArrowheads="1"/>
            </p:cNvSpPr>
            <p:nvPr/>
          </p:nvSpPr>
          <p:spPr bwMode="auto">
            <a:xfrm>
              <a:off x="1776" y="768"/>
              <a:ext cx="914" cy="914"/>
            </a:xfrm>
            <a:prstGeom prst="ellipse">
              <a:avLst/>
            </a:prstGeom>
            <a:gradFill rotWithShape="0">
              <a:gsLst>
                <a:gs pos="0">
                  <a:srgbClr val="00A0C6"/>
                </a:gs>
                <a:gs pos="100000">
                  <a:srgbClr val="00A0C6">
                    <a:gamma/>
                    <a:shade val="46275"/>
                    <a:invGamma/>
                  </a:srgbClr>
                </a:gs>
              </a:gsLst>
              <a:lin ang="5400000" scaled="1"/>
            </a:gradFill>
            <a:ln w="38100">
              <a:solidFill>
                <a:srgbClr val="FF9900"/>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Arc 17"/>
            <p:cNvSpPr>
              <a:spLocks/>
            </p:cNvSpPr>
            <p:nvPr/>
          </p:nvSpPr>
          <p:spPr bwMode="auto">
            <a:xfrm>
              <a:off x="1832" y="818"/>
              <a:ext cx="781" cy="532"/>
            </a:xfrm>
            <a:custGeom>
              <a:avLst/>
              <a:gdLst>
                <a:gd name="T0" fmla="*/ 0 w 43200"/>
                <a:gd name="T1" fmla="*/ 0 h 29441"/>
                <a:gd name="T2" fmla="*/ 0 w 43200"/>
                <a:gd name="T3" fmla="*/ 0 h 29441"/>
                <a:gd name="T4" fmla="*/ 0 w 43200"/>
                <a:gd name="T5" fmla="*/ 0 h 29441"/>
                <a:gd name="T6" fmla="*/ 0 60000 65536"/>
                <a:gd name="T7" fmla="*/ 0 60000 65536"/>
                <a:gd name="T8" fmla="*/ 0 60000 65536"/>
                <a:gd name="T9" fmla="*/ 0 w 43200"/>
                <a:gd name="T10" fmla="*/ 0 h 29441"/>
                <a:gd name="T11" fmla="*/ 43200 w 43200"/>
                <a:gd name="T12" fmla="*/ 29441 h 29441"/>
              </a:gdLst>
              <a:ahLst/>
              <a:cxnLst>
                <a:cxn ang="T6">
                  <a:pos x="T0" y="T1"/>
                </a:cxn>
                <a:cxn ang="T7">
                  <a:pos x="T2" y="T3"/>
                </a:cxn>
                <a:cxn ang="T8">
                  <a:pos x="T4" y="T5"/>
                </a:cxn>
              </a:cxnLst>
              <a:rect l="T9" t="T10" r="T11" b="T12"/>
              <a:pathLst>
                <a:path w="43200" h="29441" fill="none"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path>
                <a:path w="43200" h="29441" stroke="0"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lnTo>
                    <a:pt x="21600" y="21600"/>
                  </a:lnTo>
                  <a:close/>
                </a:path>
              </a:pathLst>
            </a:custGeom>
            <a:noFill/>
            <a:ln w="57150">
              <a:solidFill>
                <a:srgbClr val="FFFFFF"/>
              </a:solidFill>
              <a:prstDash val="dash"/>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 name="Line 18"/>
            <p:cNvSpPr>
              <a:spLocks noChangeShapeType="1"/>
            </p:cNvSpPr>
            <p:nvPr/>
          </p:nvSpPr>
          <p:spPr bwMode="auto">
            <a:xfrm flipH="1">
              <a:off x="2235" y="826"/>
              <a:ext cx="8" cy="436"/>
            </a:xfrm>
            <a:prstGeom prst="line">
              <a:avLst/>
            </a:prstGeom>
            <a:noFill/>
            <a:ln w="38100">
              <a:solidFill>
                <a:srgbClr val="FF9900"/>
              </a:solidFill>
              <a:round/>
              <a:headEnd type="triangle" w="med" len="med"/>
              <a:tailEnd type="oval"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3" name="Group 19"/>
          <p:cNvGrpSpPr>
            <a:grpSpLocks/>
          </p:cNvGrpSpPr>
          <p:nvPr/>
        </p:nvGrpSpPr>
        <p:grpSpPr bwMode="auto">
          <a:xfrm>
            <a:off x="4724400" y="1538693"/>
            <a:ext cx="1450975" cy="1450975"/>
            <a:chOff x="2976" y="768"/>
            <a:chExt cx="914" cy="914"/>
          </a:xfrm>
        </p:grpSpPr>
        <p:sp>
          <p:nvSpPr>
            <p:cNvPr id="54" name="Oval 20"/>
            <p:cNvSpPr>
              <a:spLocks noChangeArrowheads="1"/>
            </p:cNvSpPr>
            <p:nvPr/>
          </p:nvSpPr>
          <p:spPr bwMode="auto">
            <a:xfrm>
              <a:off x="2976" y="768"/>
              <a:ext cx="914" cy="914"/>
            </a:xfrm>
            <a:prstGeom prst="ellipse">
              <a:avLst/>
            </a:prstGeom>
            <a:gradFill rotWithShape="0">
              <a:gsLst>
                <a:gs pos="0">
                  <a:srgbClr val="00A0C6"/>
                </a:gs>
                <a:gs pos="100000">
                  <a:srgbClr val="00A0C6">
                    <a:gamma/>
                    <a:shade val="46275"/>
                    <a:invGamma/>
                  </a:srgbClr>
                </a:gs>
              </a:gsLst>
              <a:lin ang="5400000" scaled="1"/>
            </a:gradFill>
            <a:ln w="38100">
              <a:solidFill>
                <a:srgbClr val="FF9900"/>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Arc 21"/>
            <p:cNvSpPr>
              <a:spLocks/>
            </p:cNvSpPr>
            <p:nvPr/>
          </p:nvSpPr>
          <p:spPr bwMode="auto">
            <a:xfrm>
              <a:off x="3032" y="818"/>
              <a:ext cx="781" cy="532"/>
            </a:xfrm>
            <a:custGeom>
              <a:avLst/>
              <a:gdLst>
                <a:gd name="T0" fmla="*/ 0 w 43200"/>
                <a:gd name="T1" fmla="*/ 0 h 29441"/>
                <a:gd name="T2" fmla="*/ 0 w 43200"/>
                <a:gd name="T3" fmla="*/ 0 h 29441"/>
                <a:gd name="T4" fmla="*/ 0 w 43200"/>
                <a:gd name="T5" fmla="*/ 0 h 29441"/>
                <a:gd name="T6" fmla="*/ 0 60000 65536"/>
                <a:gd name="T7" fmla="*/ 0 60000 65536"/>
                <a:gd name="T8" fmla="*/ 0 60000 65536"/>
                <a:gd name="T9" fmla="*/ 0 w 43200"/>
                <a:gd name="T10" fmla="*/ 0 h 29441"/>
                <a:gd name="T11" fmla="*/ 43200 w 43200"/>
                <a:gd name="T12" fmla="*/ 29441 h 29441"/>
              </a:gdLst>
              <a:ahLst/>
              <a:cxnLst>
                <a:cxn ang="T6">
                  <a:pos x="T0" y="T1"/>
                </a:cxn>
                <a:cxn ang="T7">
                  <a:pos x="T2" y="T3"/>
                </a:cxn>
                <a:cxn ang="T8">
                  <a:pos x="T4" y="T5"/>
                </a:cxn>
              </a:cxnLst>
              <a:rect l="T9" t="T10" r="T11" b="T12"/>
              <a:pathLst>
                <a:path w="43200" h="29441" fill="none"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path>
                <a:path w="43200" h="29441" stroke="0"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lnTo>
                    <a:pt x="21600" y="21600"/>
                  </a:lnTo>
                  <a:close/>
                </a:path>
              </a:pathLst>
            </a:custGeom>
            <a:noFill/>
            <a:ln w="57150">
              <a:solidFill>
                <a:srgbClr val="FFFFFF"/>
              </a:solidFill>
              <a:prstDash val="dash"/>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 name="Line 22"/>
            <p:cNvSpPr>
              <a:spLocks noChangeShapeType="1"/>
            </p:cNvSpPr>
            <p:nvPr/>
          </p:nvSpPr>
          <p:spPr bwMode="auto">
            <a:xfrm flipH="1">
              <a:off x="3435" y="826"/>
              <a:ext cx="8" cy="436"/>
            </a:xfrm>
            <a:prstGeom prst="line">
              <a:avLst/>
            </a:prstGeom>
            <a:noFill/>
            <a:ln w="38100">
              <a:solidFill>
                <a:srgbClr val="FF9900"/>
              </a:solidFill>
              <a:round/>
              <a:headEnd type="triangle" w="med" len="med"/>
              <a:tailEnd type="oval"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7" name="Group 23"/>
          <p:cNvGrpSpPr>
            <a:grpSpLocks/>
          </p:cNvGrpSpPr>
          <p:nvPr/>
        </p:nvGrpSpPr>
        <p:grpSpPr bwMode="auto">
          <a:xfrm>
            <a:off x="6626225" y="1538693"/>
            <a:ext cx="1450975" cy="1450975"/>
            <a:chOff x="4174" y="768"/>
            <a:chExt cx="914" cy="914"/>
          </a:xfrm>
        </p:grpSpPr>
        <p:sp>
          <p:nvSpPr>
            <p:cNvPr id="58" name="Oval 24"/>
            <p:cNvSpPr>
              <a:spLocks noChangeArrowheads="1"/>
            </p:cNvSpPr>
            <p:nvPr/>
          </p:nvSpPr>
          <p:spPr bwMode="auto">
            <a:xfrm>
              <a:off x="4174" y="768"/>
              <a:ext cx="914" cy="914"/>
            </a:xfrm>
            <a:prstGeom prst="ellipse">
              <a:avLst/>
            </a:prstGeom>
            <a:gradFill rotWithShape="0">
              <a:gsLst>
                <a:gs pos="0">
                  <a:srgbClr val="00A0C6"/>
                </a:gs>
                <a:gs pos="100000">
                  <a:srgbClr val="00A0C6">
                    <a:gamma/>
                    <a:shade val="46275"/>
                    <a:invGamma/>
                  </a:srgbClr>
                </a:gs>
              </a:gsLst>
              <a:lin ang="5400000" scaled="1"/>
            </a:gradFill>
            <a:ln w="38100">
              <a:solidFill>
                <a:srgbClr val="FF9900"/>
              </a:solid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Arc 25"/>
            <p:cNvSpPr>
              <a:spLocks/>
            </p:cNvSpPr>
            <p:nvPr/>
          </p:nvSpPr>
          <p:spPr bwMode="auto">
            <a:xfrm>
              <a:off x="4230" y="818"/>
              <a:ext cx="781" cy="532"/>
            </a:xfrm>
            <a:custGeom>
              <a:avLst/>
              <a:gdLst>
                <a:gd name="T0" fmla="*/ 0 w 43200"/>
                <a:gd name="T1" fmla="*/ 0 h 29441"/>
                <a:gd name="T2" fmla="*/ 0 w 43200"/>
                <a:gd name="T3" fmla="*/ 0 h 29441"/>
                <a:gd name="T4" fmla="*/ 0 w 43200"/>
                <a:gd name="T5" fmla="*/ 0 h 29441"/>
                <a:gd name="T6" fmla="*/ 0 60000 65536"/>
                <a:gd name="T7" fmla="*/ 0 60000 65536"/>
                <a:gd name="T8" fmla="*/ 0 60000 65536"/>
                <a:gd name="T9" fmla="*/ 0 w 43200"/>
                <a:gd name="T10" fmla="*/ 0 h 29441"/>
                <a:gd name="T11" fmla="*/ 43200 w 43200"/>
                <a:gd name="T12" fmla="*/ 29441 h 29441"/>
              </a:gdLst>
              <a:ahLst/>
              <a:cxnLst>
                <a:cxn ang="T6">
                  <a:pos x="T0" y="T1"/>
                </a:cxn>
                <a:cxn ang="T7">
                  <a:pos x="T2" y="T3"/>
                </a:cxn>
                <a:cxn ang="T8">
                  <a:pos x="T4" y="T5"/>
                </a:cxn>
              </a:cxnLst>
              <a:rect l="T9" t="T10" r="T11" b="T12"/>
              <a:pathLst>
                <a:path w="43200" h="29441" fill="none"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path>
                <a:path w="43200" h="29441" stroke="0" extrusionOk="0">
                  <a:moveTo>
                    <a:pt x="995" y="28083"/>
                  </a:moveTo>
                  <a:cubicBezTo>
                    <a:pt x="335" y="25985"/>
                    <a:pt x="0" y="23799"/>
                    <a:pt x="0" y="21600"/>
                  </a:cubicBezTo>
                  <a:cubicBezTo>
                    <a:pt x="0" y="9670"/>
                    <a:pt x="9670" y="0"/>
                    <a:pt x="21600" y="0"/>
                  </a:cubicBezTo>
                  <a:cubicBezTo>
                    <a:pt x="33529" y="0"/>
                    <a:pt x="43200" y="9670"/>
                    <a:pt x="43200" y="21600"/>
                  </a:cubicBezTo>
                  <a:cubicBezTo>
                    <a:pt x="43200" y="24282"/>
                    <a:pt x="42700" y="26941"/>
                    <a:pt x="41726" y="29440"/>
                  </a:cubicBezTo>
                  <a:lnTo>
                    <a:pt x="21600" y="21600"/>
                  </a:lnTo>
                  <a:close/>
                </a:path>
              </a:pathLst>
            </a:custGeom>
            <a:noFill/>
            <a:ln w="57150">
              <a:solidFill>
                <a:srgbClr val="FFFFFF"/>
              </a:solidFill>
              <a:prstDash val="dash"/>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 name="Line 26"/>
            <p:cNvSpPr>
              <a:spLocks noChangeShapeType="1"/>
            </p:cNvSpPr>
            <p:nvPr/>
          </p:nvSpPr>
          <p:spPr bwMode="auto">
            <a:xfrm flipH="1">
              <a:off x="4633" y="826"/>
              <a:ext cx="8" cy="436"/>
            </a:xfrm>
            <a:prstGeom prst="line">
              <a:avLst/>
            </a:prstGeom>
            <a:noFill/>
            <a:ln w="38100">
              <a:solidFill>
                <a:srgbClr val="FF9900"/>
              </a:solidFill>
              <a:round/>
              <a:headEnd type="triangle" w="med" len="med"/>
              <a:tailEnd type="oval"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mtClean="0"/>
              <a:t>3PAR Dynamic Optimization Benefit For Storage Administration  </a:t>
            </a:r>
            <a:endParaRPr lang="en-US" smtClean="0"/>
          </a:p>
        </p:txBody>
      </p:sp>
      <p:sp>
        <p:nvSpPr>
          <p:cNvPr id="10244" name="Rectangle 3"/>
          <p:cNvSpPr>
            <a:spLocks noGrp="1" noChangeArrowheads="1"/>
          </p:cNvSpPr>
          <p:nvPr>
            <p:ph type="body" sz="quarter" idx="10"/>
          </p:nvPr>
        </p:nvSpPr>
        <p:spPr/>
        <p:txBody>
          <a:bodyPr/>
          <a:lstStyle/>
          <a:p>
            <a:pPr>
              <a:spcBef>
                <a:spcPts val="1200"/>
              </a:spcBef>
            </a:pPr>
            <a:r>
              <a:rPr lang="en-US" dirty="0" smtClean="0"/>
              <a:t>Allows for a non-disruptive re-layout of Virtual Volumes on the 3PAR </a:t>
            </a:r>
            <a:r>
              <a:rPr lang="en-US" dirty="0" err="1" smtClean="0"/>
              <a:t>InServ</a:t>
            </a:r>
            <a:r>
              <a:rPr lang="en-US" dirty="0" smtClean="0"/>
              <a:t> (move volumes to different physical disks to accommodate new user demands)</a:t>
            </a:r>
          </a:p>
          <a:p>
            <a:pPr>
              <a:spcBef>
                <a:spcPts val="1200"/>
              </a:spcBef>
            </a:pPr>
            <a:r>
              <a:rPr lang="en-US" dirty="0" smtClean="0"/>
              <a:t>Promotes system optimization through improved utilization of all physical resources for the current configuration (Take advantage of a H/W upgrade)</a:t>
            </a:r>
          </a:p>
          <a:p>
            <a:pPr>
              <a:spcBef>
                <a:spcPts val="1200"/>
              </a:spcBef>
            </a:pPr>
            <a:r>
              <a:rPr lang="en-US" dirty="0" smtClean="0"/>
              <a:t>Allows for altering of “service levels” associated to a Virtual Volume (change RAID levels, set sizes, spare </a:t>
            </a:r>
            <a:r>
              <a:rPr lang="en-US" dirty="0" err="1" smtClean="0"/>
              <a:t>chunklets</a:t>
            </a:r>
            <a:r>
              <a:rPr lang="en-US" dirty="0" smtClean="0"/>
              <a:t>) </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body" idx="1"/>
          </p:nvPr>
        </p:nvSpPr>
        <p:spPr>
          <a:xfrm>
            <a:off x="228600" y="990600"/>
            <a:ext cx="8458200" cy="5160963"/>
          </a:xfrm>
        </p:spPr>
        <p:txBody>
          <a:bodyPr/>
          <a:lstStyle/>
          <a:p>
            <a:pPr marL="457200" indent="-457200" eaLnBrk="1" hangingPunct="1">
              <a:buFontTx/>
              <a:buAutoNum type="arabicPeriod"/>
            </a:pPr>
            <a:r>
              <a:rPr lang="en-US" sz="2000" smtClean="0"/>
              <a:t>Proactively ensure data service levels during expected peak demand periods </a:t>
            </a:r>
            <a:r>
              <a:rPr lang="en-US" sz="1600" smtClean="0"/>
              <a:t>(Quarter End, Holiday Shopping Season, High volume trading days)</a:t>
            </a:r>
          </a:p>
          <a:p>
            <a:pPr marL="838200" lvl="1" indent="-381000" eaLnBrk="1" hangingPunct="1">
              <a:buFontTx/>
              <a:buAutoNum type="arabicPeriod"/>
            </a:pPr>
            <a:endParaRPr lang="en-US" sz="2000" smtClean="0"/>
          </a:p>
          <a:p>
            <a:pPr marL="838200" lvl="1" indent="-381000" eaLnBrk="1" hangingPunct="1">
              <a:buFontTx/>
              <a:buAutoNum type="arabicPeriod"/>
            </a:pPr>
            <a:endParaRPr lang="en-US" sz="2000" smtClean="0"/>
          </a:p>
          <a:p>
            <a:pPr marL="838200" lvl="1" indent="-381000" eaLnBrk="1" hangingPunct="1">
              <a:buFontTx/>
              <a:buAutoNum type="arabicPeriod"/>
            </a:pPr>
            <a:endParaRPr lang="en-US" sz="2000" smtClean="0"/>
          </a:p>
          <a:p>
            <a:pPr marL="838200" lvl="1" indent="-381000" eaLnBrk="1" hangingPunct="1">
              <a:buFontTx/>
              <a:buAutoNum type="arabicPeriod"/>
            </a:pPr>
            <a:endParaRPr lang="en-US" sz="2000" smtClean="0"/>
          </a:p>
          <a:p>
            <a:pPr marL="838200" lvl="1" indent="-381000" eaLnBrk="1" hangingPunct="1">
              <a:buFontTx/>
              <a:buAutoNum type="arabicPeriod"/>
            </a:pPr>
            <a:endParaRPr lang="en-US" sz="2000" smtClean="0"/>
          </a:p>
          <a:p>
            <a:pPr marL="457200" indent="-457200" eaLnBrk="1" hangingPunct="1">
              <a:buFontTx/>
              <a:buAutoNum type="arabicPeriod"/>
            </a:pPr>
            <a:r>
              <a:rPr lang="en-US" sz="2000" smtClean="0">
                <a:cs typeface="Times New Roman" charset="0"/>
              </a:rPr>
              <a:t>Meet service level or SLA change orders on demand. </a:t>
            </a:r>
          </a:p>
        </p:txBody>
      </p:sp>
      <p:sp>
        <p:nvSpPr>
          <p:cNvPr id="11268" name="Rectangle 3"/>
          <p:cNvSpPr>
            <a:spLocks noGrp="1" noChangeArrowheads="1"/>
          </p:cNvSpPr>
          <p:nvPr>
            <p:ph type="title"/>
          </p:nvPr>
        </p:nvSpPr>
        <p:spPr/>
        <p:txBody>
          <a:bodyPr/>
          <a:lstStyle/>
          <a:p>
            <a:pPr eaLnBrk="1" hangingPunct="1"/>
            <a:r>
              <a:rPr lang="en-US" sz="2400" smtClean="0"/>
              <a:t>Dynamic Optimization – Potential Uses</a:t>
            </a:r>
            <a:r>
              <a:rPr lang="en-US" smtClean="0"/>
              <a:t>  </a:t>
            </a:r>
          </a:p>
        </p:txBody>
      </p:sp>
      <p:sp>
        <p:nvSpPr>
          <p:cNvPr id="11269" name="Rectangle 4"/>
          <p:cNvSpPr>
            <a:spLocks noChangeArrowheads="1"/>
          </p:cNvSpPr>
          <p:nvPr/>
        </p:nvSpPr>
        <p:spPr bwMode="auto">
          <a:xfrm>
            <a:off x="319088" y="2133600"/>
            <a:ext cx="2360612" cy="890588"/>
          </a:xfrm>
          <a:prstGeom prst="rect">
            <a:avLst/>
          </a:prstGeom>
          <a:solidFill>
            <a:schemeClr val="tx2"/>
          </a:solidFill>
          <a:ln w="28575">
            <a:solidFill>
              <a:schemeClr val="tx1"/>
            </a:solidFill>
            <a:miter lim="800000"/>
            <a:headEnd/>
            <a:tailEnd/>
          </a:ln>
        </p:spPr>
        <p:txBody>
          <a:bodyPr anchor="ctr">
            <a:spAutoFit/>
          </a:bodyPr>
          <a:lstStyle/>
          <a:p>
            <a:endParaRPr lang="en-US"/>
          </a:p>
        </p:txBody>
      </p:sp>
      <p:sp>
        <p:nvSpPr>
          <p:cNvPr id="11270" name="Rectangle 5"/>
          <p:cNvSpPr>
            <a:spLocks noChangeArrowheads="1"/>
          </p:cNvSpPr>
          <p:nvPr/>
        </p:nvSpPr>
        <p:spPr bwMode="auto">
          <a:xfrm>
            <a:off x="320675" y="2133600"/>
            <a:ext cx="2360613" cy="890588"/>
          </a:xfrm>
          <a:prstGeom prst="rect">
            <a:avLst/>
          </a:prstGeom>
          <a:solidFill>
            <a:srgbClr val="D6D7D9">
              <a:alpha val="50195"/>
            </a:srgbClr>
          </a:solidFill>
          <a:ln w="28575">
            <a:solidFill>
              <a:schemeClr val="tx1"/>
            </a:solidFill>
            <a:miter lim="800000"/>
            <a:headEnd/>
            <a:tailEnd/>
          </a:ln>
        </p:spPr>
        <p:txBody>
          <a:bodyPr anchor="ctr">
            <a:spAutoFit/>
          </a:bodyPr>
          <a:lstStyle/>
          <a:p>
            <a:endParaRPr lang="en-US"/>
          </a:p>
        </p:txBody>
      </p:sp>
      <p:sp>
        <p:nvSpPr>
          <p:cNvPr id="11271" name="Rectangle 6"/>
          <p:cNvSpPr>
            <a:spLocks noChangeArrowheads="1"/>
          </p:cNvSpPr>
          <p:nvPr/>
        </p:nvSpPr>
        <p:spPr bwMode="auto">
          <a:xfrm>
            <a:off x="339725" y="2386013"/>
            <a:ext cx="2341563" cy="661987"/>
          </a:xfrm>
          <a:prstGeom prst="rect">
            <a:avLst/>
          </a:prstGeom>
          <a:solidFill>
            <a:srgbClr val="777777"/>
          </a:solidFill>
          <a:ln w="28575">
            <a:noFill/>
            <a:prstDash val="dash"/>
            <a:miter lim="800000"/>
            <a:headEnd/>
            <a:tailEnd/>
          </a:ln>
        </p:spPr>
        <p:txBody>
          <a:bodyPr anchor="ctr">
            <a:spAutoFit/>
          </a:bodyPr>
          <a:lstStyle/>
          <a:p>
            <a:endParaRPr lang="en-US"/>
          </a:p>
        </p:txBody>
      </p:sp>
      <p:sp>
        <p:nvSpPr>
          <p:cNvPr id="11272" name="Line 7"/>
          <p:cNvSpPr>
            <a:spLocks noChangeShapeType="1"/>
          </p:cNvSpPr>
          <p:nvPr/>
        </p:nvSpPr>
        <p:spPr bwMode="auto">
          <a:xfrm>
            <a:off x="341313" y="2386013"/>
            <a:ext cx="2328862" cy="0"/>
          </a:xfrm>
          <a:prstGeom prst="line">
            <a:avLst/>
          </a:prstGeom>
          <a:noFill/>
          <a:ln w="9525">
            <a:solidFill>
              <a:schemeClr val="tx1"/>
            </a:solidFill>
            <a:prstDash val="dash"/>
            <a:round/>
            <a:headEnd/>
            <a:tailEnd/>
          </a:ln>
        </p:spPr>
        <p:txBody>
          <a:bodyPr>
            <a:spAutoFit/>
          </a:bodyPr>
          <a:lstStyle/>
          <a:p>
            <a:endParaRPr lang="en-US"/>
          </a:p>
        </p:txBody>
      </p:sp>
      <p:sp>
        <p:nvSpPr>
          <p:cNvPr id="11273" name="Rectangle 8"/>
          <p:cNvSpPr>
            <a:spLocks noChangeArrowheads="1"/>
          </p:cNvSpPr>
          <p:nvPr/>
        </p:nvSpPr>
        <p:spPr bwMode="black">
          <a:xfrm>
            <a:off x="823913" y="2197100"/>
            <a:ext cx="1390650" cy="125413"/>
          </a:xfrm>
          <a:prstGeom prst="rect">
            <a:avLst/>
          </a:prstGeom>
          <a:solidFill>
            <a:schemeClr val="bg2">
              <a:lumMod val="40000"/>
              <a:lumOff val="60000"/>
            </a:schemeClr>
          </a:solidFill>
          <a:ln w="9525">
            <a:noFill/>
            <a:miter lim="800000"/>
            <a:headEnd/>
            <a:tailEnd/>
          </a:ln>
        </p:spPr>
        <p:txBody>
          <a:bodyPr anchor="ctr"/>
          <a:lstStyle/>
          <a:p>
            <a:pPr algn="ctr" eaLnBrk="1" hangingPunct="1"/>
            <a:r>
              <a:rPr lang="en-US" sz="900" b="1">
                <a:solidFill>
                  <a:srgbClr val="292929"/>
                </a:solidFill>
              </a:rPr>
              <a:t>Unused Buffer</a:t>
            </a:r>
          </a:p>
        </p:txBody>
      </p:sp>
      <p:sp>
        <p:nvSpPr>
          <p:cNvPr id="11274" name="Line 9"/>
          <p:cNvSpPr>
            <a:spLocks noChangeShapeType="1"/>
          </p:cNvSpPr>
          <p:nvPr/>
        </p:nvSpPr>
        <p:spPr bwMode="auto">
          <a:xfrm>
            <a:off x="1076325" y="2386013"/>
            <a:ext cx="0" cy="631825"/>
          </a:xfrm>
          <a:prstGeom prst="line">
            <a:avLst/>
          </a:prstGeom>
          <a:noFill/>
          <a:ln w="9525">
            <a:solidFill>
              <a:schemeClr val="tx1"/>
            </a:solidFill>
            <a:prstDash val="dash"/>
            <a:round/>
            <a:headEnd/>
            <a:tailEnd/>
          </a:ln>
        </p:spPr>
        <p:txBody>
          <a:bodyPr>
            <a:spAutoFit/>
          </a:bodyPr>
          <a:lstStyle/>
          <a:p>
            <a:endParaRPr lang="en-US"/>
          </a:p>
        </p:txBody>
      </p:sp>
      <p:sp>
        <p:nvSpPr>
          <p:cNvPr id="11275" name="Line 10"/>
          <p:cNvSpPr>
            <a:spLocks noChangeShapeType="1"/>
          </p:cNvSpPr>
          <p:nvPr/>
        </p:nvSpPr>
        <p:spPr bwMode="auto">
          <a:xfrm>
            <a:off x="1898650" y="2386013"/>
            <a:ext cx="0" cy="631825"/>
          </a:xfrm>
          <a:prstGeom prst="line">
            <a:avLst/>
          </a:prstGeom>
          <a:noFill/>
          <a:ln w="9525">
            <a:solidFill>
              <a:schemeClr val="tx1"/>
            </a:solidFill>
            <a:prstDash val="dash"/>
            <a:round/>
            <a:headEnd/>
            <a:tailEnd/>
          </a:ln>
        </p:spPr>
        <p:txBody>
          <a:bodyPr>
            <a:spAutoFit/>
          </a:bodyPr>
          <a:lstStyle/>
          <a:p>
            <a:endParaRPr lang="en-US"/>
          </a:p>
        </p:txBody>
      </p:sp>
      <p:sp>
        <p:nvSpPr>
          <p:cNvPr id="11276" name="Rectangle 11"/>
          <p:cNvSpPr>
            <a:spLocks noChangeArrowheads="1"/>
          </p:cNvSpPr>
          <p:nvPr/>
        </p:nvSpPr>
        <p:spPr bwMode="black">
          <a:xfrm>
            <a:off x="1139825" y="2574925"/>
            <a:ext cx="657225" cy="168275"/>
          </a:xfrm>
          <a:prstGeom prst="rect">
            <a:avLst/>
          </a:prstGeom>
          <a:noFill/>
          <a:ln w="9525">
            <a:noFill/>
            <a:miter lim="800000"/>
            <a:headEnd/>
            <a:tailEnd/>
          </a:ln>
        </p:spPr>
        <p:txBody>
          <a:bodyPr anchor="ctr"/>
          <a:lstStyle/>
          <a:p>
            <a:pPr algn="ctr" eaLnBrk="1" hangingPunct="1"/>
            <a:r>
              <a:rPr lang="en-US" sz="900" b="1">
                <a:solidFill>
                  <a:schemeClr val="bg1"/>
                </a:solidFill>
              </a:rPr>
              <a:t>App B</a:t>
            </a:r>
            <a:br>
              <a:rPr lang="en-US" sz="900" b="1">
                <a:solidFill>
                  <a:schemeClr val="bg1"/>
                </a:solidFill>
              </a:rPr>
            </a:br>
            <a:r>
              <a:rPr lang="en-US" sz="900" b="1">
                <a:solidFill>
                  <a:schemeClr val="bg1"/>
                </a:solidFill>
              </a:rPr>
              <a:t>(RAID 5)</a:t>
            </a:r>
          </a:p>
        </p:txBody>
      </p:sp>
      <p:sp>
        <p:nvSpPr>
          <p:cNvPr id="11277" name="Rectangle 12"/>
          <p:cNvSpPr>
            <a:spLocks noChangeArrowheads="1"/>
          </p:cNvSpPr>
          <p:nvPr/>
        </p:nvSpPr>
        <p:spPr bwMode="black">
          <a:xfrm>
            <a:off x="1960563" y="2574925"/>
            <a:ext cx="657225" cy="168275"/>
          </a:xfrm>
          <a:prstGeom prst="rect">
            <a:avLst/>
          </a:prstGeom>
          <a:noFill/>
          <a:ln w="9525">
            <a:noFill/>
            <a:miter lim="800000"/>
            <a:headEnd/>
            <a:tailEnd/>
          </a:ln>
        </p:spPr>
        <p:txBody>
          <a:bodyPr anchor="ctr"/>
          <a:lstStyle/>
          <a:p>
            <a:pPr algn="ctr" eaLnBrk="1" hangingPunct="1"/>
            <a:r>
              <a:rPr lang="en-US" sz="900" b="1">
                <a:solidFill>
                  <a:schemeClr val="bg1"/>
                </a:solidFill>
              </a:rPr>
              <a:t>App C</a:t>
            </a:r>
            <a:br>
              <a:rPr lang="en-US" sz="900" b="1">
                <a:solidFill>
                  <a:schemeClr val="bg1"/>
                </a:solidFill>
              </a:rPr>
            </a:br>
            <a:r>
              <a:rPr lang="en-US" sz="900" b="1">
                <a:solidFill>
                  <a:schemeClr val="bg1"/>
                </a:solidFill>
              </a:rPr>
              <a:t>(RAID 5)</a:t>
            </a:r>
          </a:p>
        </p:txBody>
      </p:sp>
      <p:sp>
        <p:nvSpPr>
          <p:cNvPr id="11278" name="Rectangle 13"/>
          <p:cNvSpPr>
            <a:spLocks noChangeArrowheads="1"/>
          </p:cNvSpPr>
          <p:nvPr/>
        </p:nvSpPr>
        <p:spPr bwMode="auto">
          <a:xfrm>
            <a:off x="3276600" y="2133600"/>
            <a:ext cx="2667000" cy="890588"/>
          </a:xfrm>
          <a:prstGeom prst="rect">
            <a:avLst/>
          </a:prstGeom>
          <a:solidFill>
            <a:schemeClr val="tx2"/>
          </a:solidFill>
          <a:ln w="28575">
            <a:solidFill>
              <a:schemeClr val="tx1"/>
            </a:solidFill>
            <a:miter lim="800000"/>
            <a:headEnd/>
            <a:tailEnd/>
          </a:ln>
        </p:spPr>
        <p:txBody>
          <a:bodyPr anchor="ctr">
            <a:spAutoFit/>
          </a:bodyPr>
          <a:lstStyle/>
          <a:p>
            <a:endParaRPr lang="en-US"/>
          </a:p>
        </p:txBody>
      </p:sp>
      <p:sp>
        <p:nvSpPr>
          <p:cNvPr id="11279" name="Rectangle 14"/>
          <p:cNvSpPr>
            <a:spLocks noChangeArrowheads="1"/>
          </p:cNvSpPr>
          <p:nvPr/>
        </p:nvSpPr>
        <p:spPr bwMode="auto">
          <a:xfrm>
            <a:off x="3278188" y="2133600"/>
            <a:ext cx="2665412" cy="814388"/>
          </a:xfrm>
          <a:prstGeom prst="rect">
            <a:avLst/>
          </a:prstGeom>
          <a:solidFill>
            <a:srgbClr val="D6D7D9">
              <a:alpha val="50195"/>
            </a:srgbClr>
          </a:solidFill>
          <a:ln w="28575">
            <a:solidFill>
              <a:schemeClr val="tx1"/>
            </a:solidFill>
            <a:miter lim="800000"/>
            <a:headEnd/>
            <a:tailEnd/>
          </a:ln>
        </p:spPr>
        <p:txBody>
          <a:bodyPr anchor="ctr">
            <a:spAutoFit/>
          </a:bodyPr>
          <a:lstStyle/>
          <a:p>
            <a:endParaRPr lang="en-US"/>
          </a:p>
        </p:txBody>
      </p:sp>
      <p:sp>
        <p:nvSpPr>
          <p:cNvPr id="11280" name="Rectangle 15"/>
          <p:cNvSpPr>
            <a:spLocks noChangeArrowheads="1"/>
          </p:cNvSpPr>
          <p:nvPr/>
        </p:nvSpPr>
        <p:spPr bwMode="auto">
          <a:xfrm>
            <a:off x="6553200" y="2133600"/>
            <a:ext cx="2360613" cy="890588"/>
          </a:xfrm>
          <a:prstGeom prst="rect">
            <a:avLst/>
          </a:prstGeom>
          <a:solidFill>
            <a:schemeClr val="tx2"/>
          </a:solidFill>
          <a:ln w="28575">
            <a:solidFill>
              <a:schemeClr val="tx1"/>
            </a:solidFill>
            <a:miter lim="800000"/>
            <a:headEnd/>
            <a:tailEnd/>
          </a:ln>
        </p:spPr>
        <p:txBody>
          <a:bodyPr anchor="ctr">
            <a:spAutoFit/>
          </a:bodyPr>
          <a:lstStyle/>
          <a:p>
            <a:endParaRPr lang="en-US"/>
          </a:p>
        </p:txBody>
      </p:sp>
      <p:sp>
        <p:nvSpPr>
          <p:cNvPr id="11281" name="Rectangle 16"/>
          <p:cNvSpPr>
            <a:spLocks noChangeArrowheads="1"/>
          </p:cNvSpPr>
          <p:nvPr/>
        </p:nvSpPr>
        <p:spPr bwMode="auto">
          <a:xfrm>
            <a:off x="6554788" y="2133600"/>
            <a:ext cx="2360612" cy="890588"/>
          </a:xfrm>
          <a:prstGeom prst="rect">
            <a:avLst/>
          </a:prstGeom>
          <a:solidFill>
            <a:srgbClr val="D6D7D9">
              <a:alpha val="50195"/>
            </a:srgbClr>
          </a:solidFill>
          <a:ln w="28575">
            <a:solidFill>
              <a:schemeClr val="tx1"/>
            </a:solidFill>
            <a:miter lim="800000"/>
            <a:headEnd/>
            <a:tailEnd/>
          </a:ln>
        </p:spPr>
        <p:txBody>
          <a:bodyPr anchor="ctr">
            <a:spAutoFit/>
          </a:bodyPr>
          <a:lstStyle/>
          <a:p>
            <a:endParaRPr lang="en-US"/>
          </a:p>
        </p:txBody>
      </p:sp>
      <p:sp>
        <p:nvSpPr>
          <p:cNvPr id="11282" name="Rectangle 17"/>
          <p:cNvSpPr>
            <a:spLocks noChangeArrowheads="1"/>
          </p:cNvSpPr>
          <p:nvPr/>
        </p:nvSpPr>
        <p:spPr bwMode="auto">
          <a:xfrm>
            <a:off x="6545263" y="2386013"/>
            <a:ext cx="2341562" cy="628650"/>
          </a:xfrm>
          <a:prstGeom prst="rect">
            <a:avLst/>
          </a:prstGeom>
          <a:solidFill>
            <a:srgbClr val="777777"/>
          </a:solidFill>
          <a:ln w="28575">
            <a:noFill/>
            <a:prstDash val="dash"/>
            <a:miter lim="800000"/>
            <a:headEnd/>
            <a:tailEnd/>
          </a:ln>
        </p:spPr>
        <p:txBody>
          <a:bodyPr anchor="ctr">
            <a:spAutoFit/>
          </a:bodyPr>
          <a:lstStyle/>
          <a:p>
            <a:endParaRPr lang="en-US"/>
          </a:p>
        </p:txBody>
      </p:sp>
      <p:sp>
        <p:nvSpPr>
          <p:cNvPr id="11283" name="Line 18"/>
          <p:cNvSpPr>
            <a:spLocks noChangeShapeType="1"/>
          </p:cNvSpPr>
          <p:nvPr/>
        </p:nvSpPr>
        <p:spPr bwMode="auto">
          <a:xfrm>
            <a:off x="6575425" y="2386013"/>
            <a:ext cx="2328863" cy="0"/>
          </a:xfrm>
          <a:prstGeom prst="line">
            <a:avLst/>
          </a:prstGeom>
          <a:noFill/>
          <a:ln w="9525">
            <a:solidFill>
              <a:schemeClr val="tx1"/>
            </a:solidFill>
            <a:prstDash val="dash"/>
            <a:round/>
            <a:headEnd/>
            <a:tailEnd/>
          </a:ln>
        </p:spPr>
        <p:txBody>
          <a:bodyPr>
            <a:spAutoFit/>
          </a:bodyPr>
          <a:lstStyle/>
          <a:p>
            <a:endParaRPr lang="en-US"/>
          </a:p>
        </p:txBody>
      </p:sp>
      <p:sp>
        <p:nvSpPr>
          <p:cNvPr id="11284" name="Rectangle 19"/>
          <p:cNvSpPr>
            <a:spLocks noChangeArrowheads="1"/>
          </p:cNvSpPr>
          <p:nvPr/>
        </p:nvSpPr>
        <p:spPr bwMode="black">
          <a:xfrm>
            <a:off x="7058025" y="2197100"/>
            <a:ext cx="1390650" cy="125413"/>
          </a:xfrm>
          <a:prstGeom prst="rect">
            <a:avLst/>
          </a:prstGeom>
          <a:solidFill>
            <a:schemeClr val="bg2">
              <a:lumMod val="40000"/>
              <a:lumOff val="60000"/>
            </a:schemeClr>
          </a:solidFill>
          <a:ln w="9525">
            <a:noFill/>
            <a:miter lim="800000"/>
            <a:headEnd/>
            <a:tailEnd/>
          </a:ln>
        </p:spPr>
        <p:txBody>
          <a:bodyPr anchor="ctr"/>
          <a:lstStyle/>
          <a:p>
            <a:pPr algn="ctr" eaLnBrk="1" hangingPunct="1"/>
            <a:r>
              <a:rPr lang="en-US" sz="900" b="1" dirty="0">
                <a:solidFill>
                  <a:srgbClr val="292929"/>
                </a:solidFill>
              </a:rPr>
              <a:t>Unused Buffer</a:t>
            </a:r>
          </a:p>
        </p:txBody>
      </p:sp>
      <p:sp>
        <p:nvSpPr>
          <p:cNvPr id="11285" name="Line 20"/>
          <p:cNvSpPr>
            <a:spLocks noChangeShapeType="1"/>
          </p:cNvSpPr>
          <p:nvPr/>
        </p:nvSpPr>
        <p:spPr bwMode="auto">
          <a:xfrm>
            <a:off x="7310438" y="2386013"/>
            <a:ext cx="0" cy="631825"/>
          </a:xfrm>
          <a:prstGeom prst="line">
            <a:avLst/>
          </a:prstGeom>
          <a:noFill/>
          <a:ln w="9525">
            <a:solidFill>
              <a:schemeClr val="tx1"/>
            </a:solidFill>
            <a:prstDash val="dash"/>
            <a:round/>
            <a:headEnd/>
            <a:tailEnd/>
          </a:ln>
        </p:spPr>
        <p:txBody>
          <a:bodyPr>
            <a:spAutoFit/>
          </a:bodyPr>
          <a:lstStyle/>
          <a:p>
            <a:endParaRPr lang="en-US"/>
          </a:p>
        </p:txBody>
      </p:sp>
      <p:sp>
        <p:nvSpPr>
          <p:cNvPr id="11286" name="Line 21"/>
          <p:cNvSpPr>
            <a:spLocks noChangeShapeType="1"/>
          </p:cNvSpPr>
          <p:nvPr/>
        </p:nvSpPr>
        <p:spPr bwMode="auto">
          <a:xfrm>
            <a:off x="8132763" y="2386013"/>
            <a:ext cx="0" cy="631825"/>
          </a:xfrm>
          <a:prstGeom prst="line">
            <a:avLst/>
          </a:prstGeom>
          <a:noFill/>
          <a:ln w="9525">
            <a:solidFill>
              <a:schemeClr val="tx1"/>
            </a:solidFill>
            <a:prstDash val="dash"/>
            <a:round/>
            <a:headEnd/>
            <a:tailEnd/>
          </a:ln>
        </p:spPr>
        <p:txBody>
          <a:bodyPr>
            <a:spAutoFit/>
          </a:bodyPr>
          <a:lstStyle/>
          <a:p>
            <a:endParaRPr lang="en-US"/>
          </a:p>
        </p:txBody>
      </p:sp>
      <p:sp>
        <p:nvSpPr>
          <p:cNvPr id="11287" name="Rectangle 22"/>
          <p:cNvSpPr>
            <a:spLocks noChangeArrowheads="1"/>
          </p:cNvSpPr>
          <p:nvPr/>
        </p:nvSpPr>
        <p:spPr bwMode="black">
          <a:xfrm>
            <a:off x="7373938" y="2574925"/>
            <a:ext cx="657225" cy="168275"/>
          </a:xfrm>
          <a:prstGeom prst="rect">
            <a:avLst/>
          </a:prstGeom>
          <a:noFill/>
          <a:ln w="9525">
            <a:noFill/>
            <a:miter lim="800000"/>
            <a:headEnd/>
            <a:tailEnd/>
          </a:ln>
        </p:spPr>
        <p:txBody>
          <a:bodyPr anchor="ctr"/>
          <a:lstStyle/>
          <a:p>
            <a:pPr algn="ctr" eaLnBrk="1" hangingPunct="1"/>
            <a:r>
              <a:rPr lang="en-US" sz="900" b="1">
                <a:solidFill>
                  <a:schemeClr val="bg1"/>
                </a:solidFill>
              </a:rPr>
              <a:t>App B</a:t>
            </a:r>
            <a:br>
              <a:rPr lang="en-US" sz="900" b="1">
                <a:solidFill>
                  <a:schemeClr val="bg1"/>
                </a:solidFill>
              </a:rPr>
            </a:br>
            <a:r>
              <a:rPr lang="en-US" sz="900" b="1">
                <a:solidFill>
                  <a:schemeClr val="bg1"/>
                </a:solidFill>
              </a:rPr>
              <a:t>(RAID 5)</a:t>
            </a:r>
          </a:p>
        </p:txBody>
      </p:sp>
      <p:sp>
        <p:nvSpPr>
          <p:cNvPr id="11288" name="Rectangle 23"/>
          <p:cNvSpPr>
            <a:spLocks noChangeArrowheads="1"/>
          </p:cNvSpPr>
          <p:nvPr/>
        </p:nvSpPr>
        <p:spPr bwMode="black">
          <a:xfrm>
            <a:off x="8194675" y="2574925"/>
            <a:ext cx="657225" cy="168275"/>
          </a:xfrm>
          <a:prstGeom prst="rect">
            <a:avLst/>
          </a:prstGeom>
          <a:noFill/>
          <a:ln w="9525">
            <a:noFill/>
            <a:miter lim="800000"/>
            <a:headEnd/>
            <a:tailEnd/>
          </a:ln>
        </p:spPr>
        <p:txBody>
          <a:bodyPr anchor="ctr"/>
          <a:lstStyle/>
          <a:p>
            <a:pPr algn="ctr" eaLnBrk="1" hangingPunct="1"/>
            <a:r>
              <a:rPr lang="en-US" sz="900" b="1">
                <a:solidFill>
                  <a:schemeClr val="bg1"/>
                </a:solidFill>
              </a:rPr>
              <a:t>App C</a:t>
            </a:r>
            <a:br>
              <a:rPr lang="en-US" sz="900" b="1">
                <a:solidFill>
                  <a:schemeClr val="bg1"/>
                </a:solidFill>
              </a:rPr>
            </a:br>
            <a:r>
              <a:rPr lang="en-US" sz="900" b="1">
                <a:solidFill>
                  <a:schemeClr val="bg1"/>
                </a:solidFill>
              </a:rPr>
              <a:t>(RAID 5)</a:t>
            </a:r>
          </a:p>
        </p:txBody>
      </p:sp>
      <p:sp>
        <p:nvSpPr>
          <p:cNvPr id="11289" name="Rectangle 24"/>
          <p:cNvSpPr>
            <a:spLocks noChangeArrowheads="1"/>
          </p:cNvSpPr>
          <p:nvPr/>
        </p:nvSpPr>
        <p:spPr bwMode="black">
          <a:xfrm>
            <a:off x="3886200" y="3124200"/>
            <a:ext cx="1447800" cy="152400"/>
          </a:xfrm>
          <a:prstGeom prst="rect">
            <a:avLst/>
          </a:prstGeom>
          <a:noFill/>
          <a:ln w="9525">
            <a:noFill/>
            <a:miter lim="800000"/>
            <a:headEnd/>
            <a:tailEnd/>
          </a:ln>
        </p:spPr>
        <p:txBody>
          <a:bodyPr anchor="ctr"/>
          <a:lstStyle/>
          <a:p>
            <a:pPr algn="ctr" eaLnBrk="1" hangingPunct="1"/>
            <a:r>
              <a:rPr lang="en-US" sz="1100" b="1" dirty="0">
                <a:solidFill>
                  <a:srgbClr val="F2AB01"/>
                </a:solidFill>
              </a:rPr>
              <a:t>Peak Period</a:t>
            </a:r>
          </a:p>
        </p:txBody>
      </p:sp>
      <p:sp>
        <p:nvSpPr>
          <p:cNvPr id="11290" name="Rectangle 25"/>
          <p:cNvSpPr>
            <a:spLocks noChangeArrowheads="1"/>
          </p:cNvSpPr>
          <p:nvPr/>
        </p:nvSpPr>
        <p:spPr bwMode="black">
          <a:xfrm>
            <a:off x="700088" y="3124200"/>
            <a:ext cx="1447800" cy="152400"/>
          </a:xfrm>
          <a:prstGeom prst="rect">
            <a:avLst/>
          </a:prstGeom>
          <a:noFill/>
          <a:ln w="9525">
            <a:noFill/>
            <a:miter lim="800000"/>
            <a:headEnd/>
            <a:tailEnd/>
          </a:ln>
        </p:spPr>
        <p:txBody>
          <a:bodyPr anchor="ctr"/>
          <a:lstStyle/>
          <a:p>
            <a:pPr algn="ctr" eaLnBrk="1" hangingPunct="1"/>
            <a:r>
              <a:rPr lang="en-US" sz="1100" b="1"/>
              <a:t>Normal Period</a:t>
            </a:r>
          </a:p>
        </p:txBody>
      </p:sp>
      <p:sp>
        <p:nvSpPr>
          <p:cNvPr id="11291" name="Rectangle 26"/>
          <p:cNvSpPr>
            <a:spLocks noChangeArrowheads="1"/>
          </p:cNvSpPr>
          <p:nvPr/>
        </p:nvSpPr>
        <p:spPr bwMode="black">
          <a:xfrm>
            <a:off x="7010400" y="3124200"/>
            <a:ext cx="1447800" cy="152400"/>
          </a:xfrm>
          <a:prstGeom prst="rect">
            <a:avLst/>
          </a:prstGeom>
          <a:noFill/>
          <a:ln w="9525">
            <a:noFill/>
            <a:miter lim="800000"/>
            <a:headEnd/>
            <a:tailEnd/>
          </a:ln>
        </p:spPr>
        <p:txBody>
          <a:bodyPr anchor="ctr"/>
          <a:lstStyle/>
          <a:p>
            <a:pPr algn="ctr" eaLnBrk="1" hangingPunct="1"/>
            <a:r>
              <a:rPr lang="en-US" sz="1100" b="1"/>
              <a:t>Normal Period</a:t>
            </a:r>
          </a:p>
        </p:txBody>
      </p:sp>
      <p:sp>
        <p:nvSpPr>
          <p:cNvPr id="11292" name="AutoShape 27"/>
          <p:cNvSpPr>
            <a:spLocks noChangeArrowheads="1"/>
          </p:cNvSpPr>
          <p:nvPr/>
        </p:nvSpPr>
        <p:spPr bwMode="auto">
          <a:xfrm>
            <a:off x="6096000" y="2438400"/>
            <a:ext cx="304800" cy="304800"/>
          </a:xfrm>
          <a:prstGeom prst="rightArrow">
            <a:avLst>
              <a:gd name="adj1" fmla="val 50000"/>
              <a:gd name="adj2" fmla="val 25000"/>
            </a:avLst>
          </a:prstGeom>
          <a:solidFill>
            <a:schemeClr val="accent2"/>
          </a:solidFill>
          <a:ln w="9525">
            <a:solidFill>
              <a:schemeClr val="tx2"/>
            </a:solidFill>
            <a:miter lim="800000"/>
            <a:headEnd/>
            <a:tailEnd/>
          </a:ln>
        </p:spPr>
        <p:txBody>
          <a:bodyPr anchor="ctr">
            <a:spAutoFit/>
          </a:bodyPr>
          <a:lstStyle/>
          <a:p>
            <a:endParaRPr lang="en-US"/>
          </a:p>
        </p:txBody>
      </p:sp>
      <p:sp>
        <p:nvSpPr>
          <p:cNvPr id="11293" name="Rectangle 28"/>
          <p:cNvSpPr>
            <a:spLocks noChangeArrowheads="1"/>
          </p:cNvSpPr>
          <p:nvPr/>
        </p:nvSpPr>
        <p:spPr bwMode="auto">
          <a:xfrm>
            <a:off x="3276600" y="2209800"/>
            <a:ext cx="1066800" cy="804863"/>
          </a:xfrm>
          <a:prstGeom prst="rect">
            <a:avLst/>
          </a:prstGeom>
          <a:solidFill>
            <a:schemeClr val="hlink"/>
          </a:solidFill>
          <a:ln w="28575">
            <a:noFill/>
            <a:prstDash val="dash"/>
            <a:miter lim="800000"/>
            <a:headEnd/>
            <a:tailEnd/>
          </a:ln>
        </p:spPr>
        <p:txBody>
          <a:bodyPr anchor="ctr">
            <a:spAutoFit/>
          </a:bodyPr>
          <a:lstStyle/>
          <a:p>
            <a:endParaRPr lang="en-US"/>
          </a:p>
        </p:txBody>
      </p:sp>
      <p:sp>
        <p:nvSpPr>
          <p:cNvPr id="11294" name="Rectangle 29"/>
          <p:cNvSpPr>
            <a:spLocks noChangeArrowheads="1"/>
          </p:cNvSpPr>
          <p:nvPr/>
        </p:nvSpPr>
        <p:spPr bwMode="black">
          <a:xfrm>
            <a:off x="3429000" y="2543175"/>
            <a:ext cx="762000" cy="228600"/>
          </a:xfrm>
          <a:prstGeom prst="rect">
            <a:avLst/>
          </a:prstGeom>
          <a:noFill/>
          <a:ln w="9525">
            <a:noFill/>
            <a:miter lim="800000"/>
            <a:headEnd/>
            <a:tailEnd/>
          </a:ln>
        </p:spPr>
        <p:txBody>
          <a:bodyPr anchor="ctr"/>
          <a:lstStyle/>
          <a:p>
            <a:pPr algn="ctr" eaLnBrk="1" hangingPunct="1"/>
            <a:r>
              <a:rPr lang="en-US" sz="1000" dirty="0">
                <a:solidFill>
                  <a:srgbClr val="F2AB01"/>
                </a:solidFill>
              </a:rPr>
              <a:t>App A</a:t>
            </a:r>
            <a:br>
              <a:rPr lang="en-US" sz="1000" dirty="0">
                <a:solidFill>
                  <a:srgbClr val="F2AB01"/>
                </a:solidFill>
              </a:rPr>
            </a:br>
            <a:r>
              <a:rPr lang="en-US" sz="1000" dirty="0">
                <a:solidFill>
                  <a:srgbClr val="F2AB01"/>
                </a:solidFill>
              </a:rPr>
              <a:t>(RAID 10)</a:t>
            </a:r>
          </a:p>
        </p:txBody>
      </p:sp>
      <p:sp>
        <p:nvSpPr>
          <p:cNvPr id="11295" name="Line 30"/>
          <p:cNvSpPr>
            <a:spLocks noChangeShapeType="1"/>
          </p:cNvSpPr>
          <p:nvPr/>
        </p:nvSpPr>
        <p:spPr bwMode="auto">
          <a:xfrm>
            <a:off x="3298825" y="2209800"/>
            <a:ext cx="1044575" cy="0"/>
          </a:xfrm>
          <a:prstGeom prst="line">
            <a:avLst/>
          </a:prstGeom>
          <a:noFill/>
          <a:ln w="9525">
            <a:solidFill>
              <a:schemeClr val="tx1"/>
            </a:solidFill>
            <a:prstDash val="dash"/>
            <a:round/>
            <a:headEnd/>
            <a:tailEnd/>
          </a:ln>
        </p:spPr>
        <p:txBody>
          <a:bodyPr>
            <a:spAutoFit/>
          </a:bodyPr>
          <a:lstStyle/>
          <a:p>
            <a:endParaRPr lang="en-US"/>
          </a:p>
        </p:txBody>
      </p:sp>
      <p:sp>
        <p:nvSpPr>
          <p:cNvPr id="11296" name="Text Box 31"/>
          <p:cNvSpPr txBox="1">
            <a:spLocks noChangeArrowheads="1"/>
          </p:cNvSpPr>
          <p:nvPr/>
        </p:nvSpPr>
        <p:spPr bwMode="auto">
          <a:xfrm>
            <a:off x="2333625" y="4495800"/>
            <a:ext cx="1143000" cy="457200"/>
          </a:xfrm>
          <a:prstGeom prst="rect">
            <a:avLst/>
          </a:prstGeom>
          <a:noFill/>
          <a:ln w="9525">
            <a:noFill/>
            <a:miter lim="800000"/>
            <a:headEnd/>
            <a:tailEnd/>
          </a:ln>
        </p:spPr>
        <p:txBody>
          <a:bodyPr>
            <a:spAutoFit/>
          </a:bodyPr>
          <a:lstStyle/>
          <a:p>
            <a:pPr algn="ctr"/>
            <a:r>
              <a:rPr lang="en-US" sz="1200" b="1"/>
              <a:t>Greater</a:t>
            </a:r>
            <a:br>
              <a:rPr lang="en-US" sz="1200" b="1"/>
            </a:br>
            <a:r>
              <a:rPr lang="en-US" sz="1200" b="1"/>
              <a:t>Revenue</a:t>
            </a:r>
          </a:p>
        </p:txBody>
      </p:sp>
      <p:sp>
        <p:nvSpPr>
          <p:cNvPr id="11297" name="Text Box 32"/>
          <p:cNvSpPr txBox="1">
            <a:spLocks noChangeArrowheads="1"/>
          </p:cNvSpPr>
          <p:nvPr/>
        </p:nvSpPr>
        <p:spPr bwMode="auto">
          <a:xfrm>
            <a:off x="4759325" y="4495800"/>
            <a:ext cx="817563" cy="457200"/>
          </a:xfrm>
          <a:prstGeom prst="rect">
            <a:avLst/>
          </a:prstGeom>
          <a:noFill/>
          <a:ln w="9525">
            <a:noFill/>
            <a:miter lim="800000"/>
            <a:headEnd/>
            <a:tailEnd/>
          </a:ln>
        </p:spPr>
        <p:txBody>
          <a:bodyPr wrap="none">
            <a:spAutoFit/>
          </a:bodyPr>
          <a:lstStyle/>
          <a:p>
            <a:pPr algn="ctr"/>
            <a:r>
              <a:rPr lang="en-US" sz="1200" b="1"/>
              <a:t>Greater</a:t>
            </a:r>
            <a:br>
              <a:rPr lang="en-US" sz="1200" b="1"/>
            </a:br>
            <a:r>
              <a:rPr lang="en-US" sz="1200" b="1"/>
              <a:t>Revenue</a:t>
            </a:r>
          </a:p>
        </p:txBody>
      </p:sp>
      <p:sp>
        <p:nvSpPr>
          <p:cNvPr id="11298" name="AutoShape 33"/>
          <p:cNvSpPr>
            <a:spLocks noChangeArrowheads="1"/>
          </p:cNvSpPr>
          <p:nvPr/>
        </p:nvSpPr>
        <p:spPr bwMode="auto">
          <a:xfrm>
            <a:off x="2667000" y="4940300"/>
            <a:ext cx="457200" cy="304800"/>
          </a:xfrm>
          <a:prstGeom prst="rightArrow">
            <a:avLst>
              <a:gd name="adj1" fmla="val 50000"/>
              <a:gd name="adj2" fmla="val 37500"/>
            </a:avLst>
          </a:prstGeom>
          <a:solidFill>
            <a:schemeClr val="accent2"/>
          </a:solidFill>
          <a:ln w="9525">
            <a:solidFill>
              <a:schemeClr val="tx2"/>
            </a:solidFill>
            <a:miter lim="800000"/>
            <a:headEnd/>
            <a:tailEnd/>
          </a:ln>
        </p:spPr>
        <p:txBody>
          <a:bodyPr wrap="none" anchor="ctr">
            <a:spAutoFit/>
          </a:bodyPr>
          <a:lstStyle/>
          <a:p>
            <a:endParaRPr lang="en-US"/>
          </a:p>
        </p:txBody>
      </p:sp>
      <p:sp>
        <p:nvSpPr>
          <p:cNvPr id="11299" name="AutoShape 34"/>
          <p:cNvSpPr>
            <a:spLocks noChangeArrowheads="1"/>
          </p:cNvSpPr>
          <p:nvPr/>
        </p:nvSpPr>
        <p:spPr bwMode="auto">
          <a:xfrm>
            <a:off x="4935538" y="4940300"/>
            <a:ext cx="457200" cy="304800"/>
          </a:xfrm>
          <a:prstGeom prst="rightArrow">
            <a:avLst>
              <a:gd name="adj1" fmla="val 50000"/>
              <a:gd name="adj2" fmla="val 37500"/>
            </a:avLst>
          </a:prstGeom>
          <a:solidFill>
            <a:schemeClr val="accent2"/>
          </a:solidFill>
          <a:ln w="9525">
            <a:solidFill>
              <a:schemeClr val="tx2"/>
            </a:solidFill>
            <a:miter lim="800000"/>
            <a:headEnd/>
            <a:tailEnd/>
          </a:ln>
        </p:spPr>
        <p:txBody>
          <a:bodyPr wrap="none" anchor="ctr">
            <a:spAutoFit/>
          </a:bodyPr>
          <a:lstStyle/>
          <a:p>
            <a:endParaRPr lang="en-US"/>
          </a:p>
        </p:txBody>
      </p:sp>
      <p:sp>
        <p:nvSpPr>
          <p:cNvPr id="11300" name="Text Box 35"/>
          <p:cNvSpPr txBox="1">
            <a:spLocks noChangeArrowheads="1"/>
          </p:cNvSpPr>
          <p:nvPr/>
        </p:nvSpPr>
        <p:spPr bwMode="auto">
          <a:xfrm>
            <a:off x="5562600" y="5461000"/>
            <a:ext cx="2286000" cy="381000"/>
          </a:xfrm>
          <a:prstGeom prst="rect">
            <a:avLst/>
          </a:prstGeom>
          <a:noFill/>
          <a:ln w="9525">
            <a:noFill/>
            <a:miter lim="800000"/>
            <a:headEnd/>
            <a:tailEnd/>
          </a:ln>
        </p:spPr>
        <p:txBody>
          <a:bodyPr anchor="ctr" anchorCtr="1"/>
          <a:lstStyle/>
          <a:p>
            <a:pPr algn="ctr">
              <a:spcBef>
                <a:spcPct val="50000"/>
              </a:spcBef>
            </a:pPr>
            <a:r>
              <a:rPr lang="en-US" sz="1400">
                <a:solidFill>
                  <a:srgbClr val="1742DB"/>
                </a:solidFill>
              </a:rPr>
              <a:t>RAID 10</a:t>
            </a:r>
            <a:br>
              <a:rPr lang="en-US" sz="1400">
                <a:solidFill>
                  <a:srgbClr val="1742DB"/>
                </a:solidFill>
              </a:rPr>
            </a:br>
            <a:r>
              <a:rPr lang="en-US" sz="1400">
                <a:solidFill>
                  <a:srgbClr val="1742DB"/>
                </a:solidFill>
              </a:rPr>
              <a:t>Striped massively</a:t>
            </a:r>
          </a:p>
        </p:txBody>
      </p:sp>
      <p:sp>
        <p:nvSpPr>
          <p:cNvPr id="11301" name="Text Box 36"/>
          <p:cNvSpPr txBox="1">
            <a:spLocks noChangeArrowheads="1"/>
          </p:cNvSpPr>
          <p:nvPr/>
        </p:nvSpPr>
        <p:spPr bwMode="auto">
          <a:xfrm>
            <a:off x="2895600" y="5461000"/>
            <a:ext cx="2438400" cy="381000"/>
          </a:xfrm>
          <a:prstGeom prst="rect">
            <a:avLst/>
          </a:prstGeom>
          <a:noFill/>
          <a:ln w="9525">
            <a:noFill/>
            <a:miter lim="800000"/>
            <a:headEnd/>
            <a:tailEnd/>
          </a:ln>
        </p:spPr>
        <p:txBody>
          <a:bodyPr anchor="ctr" anchorCtr="1"/>
          <a:lstStyle/>
          <a:p>
            <a:pPr algn="ctr">
              <a:spcBef>
                <a:spcPct val="50000"/>
              </a:spcBef>
            </a:pPr>
            <a:r>
              <a:rPr lang="en-US" sz="1400">
                <a:solidFill>
                  <a:srgbClr val="1742DB"/>
                </a:solidFill>
              </a:rPr>
              <a:t>RAID 50 (3+1)</a:t>
            </a:r>
            <a:br>
              <a:rPr lang="en-US" sz="1400">
                <a:solidFill>
                  <a:srgbClr val="1742DB"/>
                </a:solidFill>
              </a:rPr>
            </a:br>
            <a:r>
              <a:rPr lang="en-US" sz="1400">
                <a:solidFill>
                  <a:srgbClr val="1742DB"/>
                </a:solidFill>
              </a:rPr>
              <a:t>Greater resources</a:t>
            </a:r>
          </a:p>
        </p:txBody>
      </p:sp>
      <p:sp>
        <p:nvSpPr>
          <p:cNvPr id="11302" name="Text Box 37"/>
          <p:cNvSpPr txBox="1">
            <a:spLocks noChangeArrowheads="1"/>
          </p:cNvSpPr>
          <p:nvPr/>
        </p:nvSpPr>
        <p:spPr bwMode="auto">
          <a:xfrm>
            <a:off x="838200" y="5461000"/>
            <a:ext cx="2286000" cy="381000"/>
          </a:xfrm>
          <a:prstGeom prst="rect">
            <a:avLst/>
          </a:prstGeom>
          <a:noFill/>
          <a:ln w="9525">
            <a:noFill/>
            <a:miter lim="800000"/>
            <a:headEnd/>
            <a:tailEnd/>
          </a:ln>
        </p:spPr>
        <p:txBody>
          <a:bodyPr anchor="ctr" anchorCtr="1"/>
          <a:lstStyle/>
          <a:p>
            <a:pPr algn="ctr">
              <a:spcBef>
                <a:spcPct val="50000"/>
              </a:spcBef>
            </a:pPr>
            <a:r>
              <a:rPr lang="en-US" sz="1400" dirty="0">
                <a:solidFill>
                  <a:srgbClr val="1742DB"/>
                </a:solidFill>
              </a:rPr>
              <a:t>RAID 50 (7+1)</a:t>
            </a:r>
            <a:br>
              <a:rPr lang="en-US" sz="1400" dirty="0">
                <a:solidFill>
                  <a:srgbClr val="1742DB"/>
                </a:solidFill>
              </a:rPr>
            </a:br>
            <a:r>
              <a:rPr lang="en-US" sz="1400" dirty="0">
                <a:solidFill>
                  <a:srgbClr val="1742DB"/>
                </a:solidFill>
              </a:rPr>
              <a:t>Restricted resources</a:t>
            </a:r>
          </a:p>
        </p:txBody>
      </p:sp>
      <p:sp>
        <p:nvSpPr>
          <p:cNvPr id="11303" name="Rectangle 38"/>
          <p:cNvSpPr>
            <a:spLocks noChangeArrowheads="1"/>
          </p:cNvSpPr>
          <p:nvPr/>
        </p:nvSpPr>
        <p:spPr bwMode="auto">
          <a:xfrm>
            <a:off x="304800" y="2376488"/>
            <a:ext cx="776288" cy="638175"/>
          </a:xfrm>
          <a:prstGeom prst="rect">
            <a:avLst/>
          </a:prstGeom>
          <a:solidFill>
            <a:schemeClr val="hlink"/>
          </a:solidFill>
          <a:ln w="9525">
            <a:solidFill>
              <a:schemeClr val="tx1"/>
            </a:solidFill>
            <a:miter lim="800000"/>
            <a:headEnd/>
            <a:tailEnd/>
          </a:ln>
        </p:spPr>
        <p:txBody>
          <a:bodyPr anchor="ctr">
            <a:spAutoFit/>
          </a:bodyPr>
          <a:lstStyle/>
          <a:p>
            <a:endParaRPr lang="en-US"/>
          </a:p>
        </p:txBody>
      </p:sp>
      <p:sp>
        <p:nvSpPr>
          <p:cNvPr id="11304" name="Rectangle 39"/>
          <p:cNvSpPr>
            <a:spLocks noChangeArrowheads="1"/>
          </p:cNvSpPr>
          <p:nvPr/>
        </p:nvSpPr>
        <p:spPr bwMode="black">
          <a:xfrm>
            <a:off x="319088" y="2532063"/>
            <a:ext cx="838200" cy="244475"/>
          </a:xfrm>
          <a:prstGeom prst="rect">
            <a:avLst/>
          </a:prstGeom>
          <a:noFill/>
          <a:ln w="9525">
            <a:noFill/>
            <a:miter lim="800000"/>
            <a:headEnd/>
            <a:tailEnd/>
          </a:ln>
        </p:spPr>
        <p:txBody>
          <a:bodyPr anchor="ctr"/>
          <a:lstStyle/>
          <a:p>
            <a:pPr algn="ctr" eaLnBrk="1" hangingPunct="1"/>
            <a:r>
              <a:rPr lang="en-US" sz="1000" dirty="0">
                <a:solidFill>
                  <a:schemeClr val="bg1"/>
                </a:solidFill>
              </a:rPr>
              <a:t>App A</a:t>
            </a:r>
            <a:br>
              <a:rPr lang="en-US" sz="1000" dirty="0">
                <a:solidFill>
                  <a:schemeClr val="bg1"/>
                </a:solidFill>
              </a:rPr>
            </a:br>
            <a:r>
              <a:rPr lang="en-US" sz="1000" dirty="0">
                <a:solidFill>
                  <a:schemeClr val="bg1"/>
                </a:solidFill>
              </a:rPr>
              <a:t>(RAID 5)</a:t>
            </a:r>
          </a:p>
        </p:txBody>
      </p:sp>
      <p:sp>
        <p:nvSpPr>
          <p:cNvPr id="11305" name="Rectangle 40"/>
          <p:cNvSpPr>
            <a:spLocks noChangeArrowheads="1"/>
          </p:cNvSpPr>
          <p:nvPr/>
        </p:nvSpPr>
        <p:spPr bwMode="auto">
          <a:xfrm>
            <a:off x="6538913" y="2390775"/>
            <a:ext cx="776287" cy="628650"/>
          </a:xfrm>
          <a:prstGeom prst="rect">
            <a:avLst/>
          </a:prstGeom>
          <a:solidFill>
            <a:schemeClr val="hlink"/>
          </a:solidFill>
          <a:ln w="9525">
            <a:solidFill>
              <a:schemeClr val="tx1"/>
            </a:solidFill>
            <a:miter lim="800000"/>
            <a:headEnd/>
            <a:tailEnd/>
          </a:ln>
        </p:spPr>
        <p:txBody>
          <a:bodyPr anchor="ctr">
            <a:spAutoFit/>
          </a:bodyPr>
          <a:lstStyle/>
          <a:p>
            <a:endParaRPr lang="en-US"/>
          </a:p>
        </p:txBody>
      </p:sp>
      <p:sp>
        <p:nvSpPr>
          <p:cNvPr id="11306" name="Rectangle 41"/>
          <p:cNvSpPr>
            <a:spLocks noChangeArrowheads="1"/>
          </p:cNvSpPr>
          <p:nvPr/>
        </p:nvSpPr>
        <p:spPr bwMode="black">
          <a:xfrm>
            <a:off x="6581775" y="2532063"/>
            <a:ext cx="733425" cy="244475"/>
          </a:xfrm>
          <a:prstGeom prst="rect">
            <a:avLst/>
          </a:prstGeom>
          <a:noFill/>
          <a:ln w="9525">
            <a:noFill/>
            <a:miter lim="800000"/>
            <a:headEnd/>
            <a:tailEnd/>
          </a:ln>
        </p:spPr>
        <p:txBody>
          <a:bodyPr anchor="ctr"/>
          <a:lstStyle/>
          <a:p>
            <a:pPr algn="ctr" eaLnBrk="1" hangingPunct="1"/>
            <a:r>
              <a:rPr lang="en-US" sz="1000">
                <a:solidFill>
                  <a:schemeClr val="bg1"/>
                </a:solidFill>
              </a:rPr>
              <a:t>App A</a:t>
            </a:r>
            <a:br>
              <a:rPr lang="en-US" sz="1000">
                <a:solidFill>
                  <a:schemeClr val="bg1"/>
                </a:solidFill>
              </a:rPr>
            </a:br>
            <a:r>
              <a:rPr lang="en-US" sz="1000">
                <a:solidFill>
                  <a:schemeClr val="bg1"/>
                </a:solidFill>
              </a:rPr>
              <a:t>(RAID 5)</a:t>
            </a:r>
          </a:p>
        </p:txBody>
      </p:sp>
      <p:sp>
        <p:nvSpPr>
          <p:cNvPr id="11307" name="Text Box 42"/>
          <p:cNvSpPr txBox="1">
            <a:spLocks noChangeArrowheads="1"/>
          </p:cNvSpPr>
          <p:nvPr/>
        </p:nvSpPr>
        <p:spPr bwMode="auto">
          <a:xfrm>
            <a:off x="1528763" y="4051300"/>
            <a:ext cx="874712" cy="396875"/>
          </a:xfrm>
          <a:prstGeom prst="rect">
            <a:avLst/>
          </a:prstGeom>
          <a:noFill/>
          <a:ln w="9525">
            <a:noFill/>
            <a:miter lim="800000"/>
            <a:headEnd/>
            <a:tailEnd/>
          </a:ln>
        </p:spPr>
        <p:txBody>
          <a:bodyPr wrap="none">
            <a:spAutoFit/>
          </a:bodyPr>
          <a:lstStyle/>
          <a:p>
            <a:r>
              <a:rPr lang="en-US" sz="2000" b="1"/>
              <a:t>Silver</a:t>
            </a:r>
          </a:p>
        </p:txBody>
      </p:sp>
      <p:sp>
        <p:nvSpPr>
          <p:cNvPr id="11308" name="Text Box 43"/>
          <p:cNvSpPr txBox="1">
            <a:spLocks noChangeArrowheads="1"/>
          </p:cNvSpPr>
          <p:nvPr/>
        </p:nvSpPr>
        <p:spPr bwMode="auto">
          <a:xfrm>
            <a:off x="3686175" y="4051300"/>
            <a:ext cx="762000" cy="396875"/>
          </a:xfrm>
          <a:prstGeom prst="rect">
            <a:avLst/>
          </a:prstGeom>
          <a:noFill/>
          <a:ln w="9525">
            <a:noFill/>
            <a:miter lim="800000"/>
            <a:headEnd/>
            <a:tailEnd/>
          </a:ln>
        </p:spPr>
        <p:txBody>
          <a:bodyPr wrap="none">
            <a:spAutoFit/>
          </a:bodyPr>
          <a:lstStyle/>
          <a:p>
            <a:r>
              <a:rPr lang="en-US" sz="2000" b="1"/>
              <a:t>Gold</a:t>
            </a:r>
          </a:p>
        </p:txBody>
      </p:sp>
      <p:sp>
        <p:nvSpPr>
          <p:cNvPr id="11309" name="Text Box 44"/>
          <p:cNvSpPr txBox="1">
            <a:spLocks noChangeArrowheads="1"/>
          </p:cNvSpPr>
          <p:nvPr/>
        </p:nvSpPr>
        <p:spPr bwMode="auto">
          <a:xfrm>
            <a:off x="6096000" y="4051300"/>
            <a:ext cx="1255713" cy="396875"/>
          </a:xfrm>
          <a:prstGeom prst="rect">
            <a:avLst/>
          </a:prstGeom>
          <a:noFill/>
          <a:ln w="9525">
            <a:noFill/>
            <a:miter lim="800000"/>
            <a:headEnd/>
            <a:tailEnd/>
          </a:ln>
        </p:spPr>
        <p:txBody>
          <a:bodyPr wrap="none">
            <a:spAutoFit/>
          </a:bodyPr>
          <a:lstStyle/>
          <a:p>
            <a:r>
              <a:rPr lang="en-US" sz="2000" b="1"/>
              <a:t>Platinum</a:t>
            </a:r>
          </a:p>
        </p:txBody>
      </p:sp>
      <p:sp>
        <p:nvSpPr>
          <p:cNvPr id="11310" name="Rectangle 45"/>
          <p:cNvSpPr>
            <a:spLocks noChangeArrowheads="1"/>
          </p:cNvSpPr>
          <p:nvPr/>
        </p:nvSpPr>
        <p:spPr bwMode="auto">
          <a:xfrm>
            <a:off x="4352925" y="2381250"/>
            <a:ext cx="1581150" cy="628650"/>
          </a:xfrm>
          <a:prstGeom prst="rect">
            <a:avLst/>
          </a:prstGeom>
          <a:solidFill>
            <a:srgbClr val="777777"/>
          </a:solidFill>
          <a:ln w="28575">
            <a:noFill/>
            <a:prstDash val="dash"/>
            <a:miter lim="800000"/>
            <a:headEnd/>
            <a:tailEnd/>
          </a:ln>
        </p:spPr>
        <p:txBody>
          <a:bodyPr anchor="ctr">
            <a:spAutoFit/>
          </a:bodyPr>
          <a:lstStyle/>
          <a:p>
            <a:endParaRPr lang="en-US"/>
          </a:p>
        </p:txBody>
      </p:sp>
      <p:sp>
        <p:nvSpPr>
          <p:cNvPr id="11311" name="Rectangle 46"/>
          <p:cNvSpPr>
            <a:spLocks noChangeArrowheads="1"/>
          </p:cNvSpPr>
          <p:nvPr/>
        </p:nvSpPr>
        <p:spPr bwMode="black">
          <a:xfrm>
            <a:off x="5257800" y="2574925"/>
            <a:ext cx="657225" cy="168275"/>
          </a:xfrm>
          <a:prstGeom prst="rect">
            <a:avLst/>
          </a:prstGeom>
          <a:noFill/>
          <a:ln w="9525">
            <a:noFill/>
            <a:miter lim="800000"/>
            <a:headEnd/>
            <a:tailEnd/>
          </a:ln>
        </p:spPr>
        <p:txBody>
          <a:bodyPr anchor="ctr"/>
          <a:lstStyle/>
          <a:p>
            <a:pPr algn="ctr" eaLnBrk="1" hangingPunct="1"/>
            <a:r>
              <a:rPr lang="en-US" sz="900" b="1">
                <a:solidFill>
                  <a:schemeClr val="bg1"/>
                </a:solidFill>
              </a:rPr>
              <a:t>App C</a:t>
            </a:r>
            <a:br>
              <a:rPr lang="en-US" sz="900" b="1">
                <a:solidFill>
                  <a:schemeClr val="bg1"/>
                </a:solidFill>
              </a:rPr>
            </a:br>
            <a:r>
              <a:rPr lang="en-US" sz="900" b="1">
                <a:solidFill>
                  <a:schemeClr val="bg1"/>
                </a:solidFill>
              </a:rPr>
              <a:t>(RAID 5)</a:t>
            </a:r>
          </a:p>
        </p:txBody>
      </p:sp>
      <p:sp>
        <p:nvSpPr>
          <p:cNvPr id="11312" name="Line 47"/>
          <p:cNvSpPr>
            <a:spLocks noChangeShapeType="1"/>
          </p:cNvSpPr>
          <p:nvPr/>
        </p:nvSpPr>
        <p:spPr bwMode="auto">
          <a:xfrm>
            <a:off x="4343400" y="2381250"/>
            <a:ext cx="1600200" cy="0"/>
          </a:xfrm>
          <a:prstGeom prst="line">
            <a:avLst/>
          </a:prstGeom>
          <a:noFill/>
          <a:ln w="9525">
            <a:solidFill>
              <a:schemeClr val="tx1"/>
            </a:solidFill>
            <a:prstDash val="dash"/>
            <a:round/>
            <a:headEnd/>
            <a:tailEnd/>
          </a:ln>
        </p:spPr>
        <p:txBody>
          <a:bodyPr>
            <a:spAutoFit/>
          </a:bodyPr>
          <a:lstStyle/>
          <a:p>
            <a:endParaRPr lang="en-US"/>
          </a:p>
        </p:txBody>
      </p:sp>
      <p:sp>
        <p:nvSpPr>
          <p:cNvPr id="11313" name="Line 48"/>
          <p:cNvSpPr>
            <a:spLocks noChangeShapeType="1"/>
          </p:cNvSpPr>
          <p:nvPr/>
        </p:nvSpPr>
        <p:spPr bwMode="auto">
          <a:xfrm>
            <a:off x="4343400" y="2209800"/>
            <a:ext cx="0" cy="808038"/>
          </a:xfrm>
          <a:prstGeom prst="line">
            <a:avLst/>
          </a:prstGeom>
          <a:noFill/>
          <a:ln w="9525">
            <a:solidFill>
              <a:schemeClr val="tx1"/>
            </a:solidFill>
            <a:prstDash val="dash"/>
            <a:round/>
            <a:headEnd/>
            <a:tailEnd/>
          </a:ln>
        </p:spPr>
        <p:txBody>
          <a:bodyPr>
            <a:spAutoFit/>
          </a:bodyPr>
          <a:lstStyle/>
          <a:p>
            <a:endParaRPr lang="en-US"/>
          </a:p>
        </p:txBody>
      </p:sp>
      <p:sp>
        <p:nvSpPr>
          <p:cNvPr id="11314" name="Rectangle 49"/>
          <p:cNvSpPr>
            <a:spLocks noChangeArrowheads="1"/>
          </p:cNvSpPr>
          <p:nvPr/>
        </p:nvSpPr>
        <p:spPr bwMode="black">
          <a:xfrm>
            <a:off x="4448175" y="2574925"/>
            <a:ext cx="657225" cy="168275"/>
          </a:xfrm>
          <a:prstGeom prst="rect">
            <a:avLst/>
          </a:prstGeom>
          <a:noFill/>
          <a:ln w="9525">
            <a:noFill/>
            <a:miter lim="800000"/>
            <a:headEnd/>
            <a:tailEnd/>
          </a:ln>
        </p:spPr>
        <p:txBody>
          <a:bodyPr anchor="ctr"/>
          <a:lstStyle/>
          <a:p>
            <a:pPr algn="ctr" eaLnBrk="1" hangingPunct="1"/>
            <a:r>
              <a:rPr lang="en-US" sz="900" b="1">
                <a:solidFill>
                  <a:schemeClr val="bg1"/>
                </a:solidFill>
              </a:rPr>
              <a:t>App B</a:t>
            </a:r>
            <a:br>
              <a:rPr lang="en-US" sz="900" b="1">
                <a:solidFill>
                  <a:schemeClr val="bg1"/>
                </a:solidFill>
              </a:rPr>
            </a:br>
            <a:r>
              <a:rPr lang="en-US" sz="900" b="1">
                <a:solidFill>
                  <a:schemeClr val="bg1"/>
                </a:solidFill>
              </a:rPr>
              <a:t>(RAID 5)</a:t>
            </a:r>
          </a:p>
        </p:txBody>
      </p:sp>
      <p:sp>
        <p:nvSpPr>
          <p:cNvPr id="11315" name="Line 50"/>
          <p:cNvSpPr>
            <a:spLocks noChangeShapeType="1"/>
          </p:cNvSpPr>
          <p:nvPr/>
        </p:nvSpPr>
        <p:spPr bwMode="auto">
          <a:xfrm>
            <a:off x="5181600" y="2362200"/>
            <a:ext cx="0" cy="609600"/>
          </a:xfrm>
          <a:prstGeom prst="line">
            <a:avLst/>
          </a:prstGeom>
          <a:noFill/>
          <a:ln w="9525">
            <a:solidFill>
              <a:schemeClr val="tx1"/>
            </a:solidFill>
            <a:prstDash val="dash"/>
            <a:round/>
            <a:headEnd/>
            <a:tailEnd/>
          </a:ln>
        </p:spPr>
        <p:txBody>
          <a:bodyPr>
            <a:spAutoFit/>
          </a:bodyPr>
          <a:lstStyle/>
          <a:p>
            <a:endParaRPr lang="en-US"/>
          </a:p>
        </p:txBody>
      </p:sp>
      <p:sp>
        <p:nvSpPr>
          <p:cNvPr id="11316" name="AutoShape 51"/>
          <p:cNvSpPr>
            <a:spLocks noChangeArrowheads="1"/>
          </p:cNvSpPr>
          <p:nvPr/>
        </p:nvSpPr>
        <p:spPr bwMode="auto">
          <a:xfrm>
            <a:off x="2819400" y="2438400"/>
            <a:ext cx="304800" cy="304800"/>
          </a:xfrm>
          <a:prstGeom prst="rightArrow">
            <a:avLst>
              <a:gd name="adj1" fmla="val 50000"/>
              <a:gd name="adj2" fmla="val 25000"/>
            </a:avLst>
          </a:prstGeom>
          <a:solidFill>
            <a:schemeClr val="accent2"/>
          </a:solidFill>
          <a:ln w="9525">
            <a:solidFill>
              <a:schemeClr val="tx2"/>
            </a:solidFill>
            <a:miter lim="800000"/>
            <a:headEnd/>
            <a:tailEnd/>
          </a:ln>
        </p:spPr>
        <p:txBody>
          <a:bodyPr anchor="ctr">
            <a:spAutoFit/>
          </a:bodyPr>
          <a:lstStyle/>
          <a:p>
            <a:endParaRPr lang="en-US"/>
          </a:p>
        </p:txBody>
      </p:sp>
      <p:sp>
        <p:nvSpPr>
          <p:cNvPr id="11317" name="Rectangle 52"/>
          <p:cNvSpPr>
            <a:spLocks noChangeArrowheads="1"/>
          </p:cNvSpPr>
          <p:nvPr/>
        </p:nvSpPr>
        <p:spPr bwMode="black">
          <a:xfrm>
            <a:off x="4419600" y="2197100"/>
            <a:ext cx="1390650" cy="125413"/>
          </a:xfrm>
          <a:prstGeom prst="rect">
            <a:avLst/>
          </a:prstGeom>
          <a:solidFill>
            <a:schemeClr val="bg2">
              <a:lumMod val="40000"/>
              <a:lumOff val="60000"/>
            </a:schemeClr>
          </a:solidFill>
          <a:ln w="9525">
            <a:noFill/>
            <a:miter lim="800000"/>
            <a:headEnd/>
            <a:tailEnd/>
          </a:ln>
        </p:spPr>
        <p:txBody>
          <a:bodyPr anchor="ctr"/>
          <a:lstStyle/>
          <a:p>
            <a:pPr algn="ctr" eaLnBrk="1" hangingPunct="1"/>
            <a:r>
              <a:rPr lang="en-US" sz="900" b="1" dirty="0">
                <a:solidFill>
                  <a:srgbClr val="292929"/>
                </a:solidFill>
              </a:rPr>
              <a:t>Unused Buffer</a:t>
            </a:r>
          </a:p>
        </p:txBody>
      </p:sp>
      <p:grpSp>
        <p:nvGrpSpPr>
          <p:cNvPr id="2" name="Group 53"/>
          <p:cNvGrpSpPr>
            <a:grpSpLocks/>
          </p:cNvGrpSpPr>
          <p:nvPr/>
        </p:nvGrpSpPr>
        <p:grpSpPr bwMode="auto">
          <a:xfrm>
            <a:off x="1724025" y="4629150"/>
            <a:ext cx="485775" cy="654050"/>
            <a:chOff x="1326" y="2916"/>
            <a:chExt cx="306" cy="412"/>
          </a:xfrm>
        </p:grpSpPr>
        <p:grpSp>
          <p:nvGrpSpPr>
            <p:cNvPr id="3" name="Group 54"/>
            <p:cNvGrpSpPr>
              <a:grpSpLocks/>
            </p:cNvGrpSpPr>
            <p:nvPr/>
          </p:nvGrpSpPr>
          <p:grpSpPr bwMode="auto">
            <a:xfrm>
              <a:off x="1326" y="3072"/>
              <a:ext cx="306" cy="256"/>
              <a:chOff x="1056" y="3052"/>
              <a:chExt cx="306" cy="256"/>
            </a:xfrm>
          </p:grpSpPr>
          <p:sp>
            <p:nvSpPr>
              <p:cNvPr id="11541" name="AutoShape 55"/>
              <p:cNvSpPr>
                <a:spLocks noChangeArrowheads="1"/>
              </p:cNvSpPr>
              <p:nvPr/>
            </p:nvSpPr>
            <p:spPr bwMode="auto">
              <a:xfrm>
                <a:off x="1056"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42" name="Line 56"/>
              <p:cNvSpPr>
                <a:spLocks noChangeShapeType="1"/>
              </p:cNvSpPr>
              <p:nvPr/>
            </p:nvSpPr>
            <p:spPr bwMode="auto">
              <a:xfrm>
                <a:off x="1056" y="3283"/>
                <a:ext cx="69" cy="0"/>
              </a:xfrm>
              <a:prstGeom prst="line">
                <a:avLst/>
              </a:prstGeom>
              <a:noFill/>
              <a:ln w="38100">
                <a:solidFill>
                  <a:schemeClr val="hlink"/>
                </a:solidFill>
                <a:round/>
                <a:headEnd/>
                <a:tailEnd/>
              </a:ln>
            </p:spPr>
            <p:txBody>
              <a:bodyPr>
                <a:spAutoFit/>
              </a:bodyPr>
              <a:lstStyle/>
              <a:p>
                <a:endParaRPr lang="en-US"/>
              </a:p>
            </p:txBody>
          </p:sp>
          <p:sp>
            <p:nvSpPr>
              <p:cNvPr id="11543" name="AutoShape 57"/>
              <p:cNvSpPr>
                <a:spLocks noChangeArrowheads="1"/>
              </p:cNvSpPr>
              <p:nvPr/>
            </p:nvSpPr>
            <p:spPr bwMode="auto">
              <a:xfrm>
                <a:off x="1135"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44" name="Line 58"/>
              <p:cNvSpPr>
                <a:spLocks noChangeShapeType="1"/>
              </p:cNvSpPr>
              <p:nvPr/>
            </p:nvSpPr>
            <p:spPr bwMode="auto">
              <a:xfrm>
                <a:off x="1135" y="3283"/>
                <a:ext cx="69" cy="0"/>
              </a:xfrm>
              <a:prstGeom prst="line">
                <a:avLst/>
              </a:prstGeom>
              <a:noFill/>
              <a:ln w="38100">
                <a:solidFill>
                  <a:schemeClr val="hlink"/>
                </a:solidFill>
                <a:round/>
                <a:headEnd/>
                <a:tailEnd/>
              </a:ln>
            </p:spPr>
            <p:txBody>
              <a:bodyPr>
                <a:spAutoFit/>
              </a:bodyPr>
              <a:lstStyle/>
              <a:p>
                <a:endParaRPr lang="en-US"/>
              </a:p>
            </p:txBody>
          </p:sp>
          <p:sp>
            <p:nvSpPr>
              <p:cNvPr id="11545" name="AutoShape 59"/>
              <p:cNvSpPr>
                <a:spLocks noChangeArrowheads="1"/>
              </p:cNvSpPr>
              <p:nvPr/>
            </p:nvSpPr>
            <p:spPr bwMode="auto">
              <a:xfrm>
                <a:off x="1214"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46" name="Line 60"/>
              <p:cNvSpPr>
                <a:spLocks noChangeShapeType="1"/>
              </p:cNvSpPr>
              <p:nvPr/>
            </p:nvSpPr>
            <p:spPr bwMode="auto">
              <a:xfrm>
                <a:off x="1214" y="3283"/>
                <a:ext cx="69" cy="0"/>
              </a:xfrm>
              <a:prstGeom prst="line">
                <a:avLst/>
              </a:prstGeom>
              <a:noFill/>
              <a:ln w="38100">
                <a:solidFill>
                  <a:schemeClr val="hlink"/>
                </a:solidFill>
                <a:round/>
                <a:headEnd/>
                <a:tailEnd/>
              </a:ln>
            </p:spPr>
            <p:txBody>
              <a:bodyPr>
                <a:spAutoFit/>
              </a:bodyPr>
              <a:lstStyle/>
              <a:p>
                <a:endParaRPr lang="en-US"/>
              </a:p>
            </p:txBody>
          </p:sp>
          <p:sp>
            <p:nvSpPr>
              <p:cNvPr id="11547" name="AutoShape 61"/>
              <p:cNvSpPr>
                <a:spLocks noChangeArrowheads="1"/>
              </p:cNvSpPr>
              <p:nvPr/>
            </p:nvSpPr>
            <p:spPr bwMode="auto">
              <a:xfrm>
                <a:off x="1293"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48" name="Line 62"/>
              <p:cNvSpPr>
                <a:spLocks noChangeShapeType="1"/>
              </p:cNvSpPr>
              <p:nvPr/>
            </p:nvSpPr>
            <p:spPr bwMode="auto">
              <a:xfrm>
                <a:off x="1293" y="3283"/>
                <a:ext cx="69" cy="0"/>
              </a:xfrm>
              <a:prstGeom prst="line">
                <a:avLst/>
              </a:prstGeom>
              <a:noFill/>
              <a:ln w="38100">
                <a:solidFill>
                  <a:schemeClr val="hlink"/>
                </a:solidFill>
                <a:round/>
                <a:headEnd/>
                <a:tailEnd/>
              </a:ln>
            </p:spPr>
            <p:txBody>
              <a:bodyPr>
                <a:spAutoFit/>
              </a:bodyPr>
              <a:lstStyle/>
              <a:p>
                <a:endParaRPr lang="en-US"/>
              </a:p>
            </p:txBody>
          </p:sp>
          <p:sp>
            <p:nvSpPr>
              <p:cNvPr id="11549" name="AutoShape 63"/>
              <p:cNvSpPr>
                <a:spLocks noChangeArrowheads="1"/>
              </p:cNvSpPr>
              <p:nvPr/>
            </p:nvSpPr>
            <p:spPr bwMode="auto">
              <a:xfrm>
                <a:off x="1056"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50" name="Line 64"/>
              <p:cNvSpPr>
                <a:spLocks noChangeShapeType="1"/>
              </p:cNvSpPr>
              <p:nvPr/>
            </p:nvSpPr>
            <p:spPr bwMode="auto">
              <a:xfrm>
                <a:off x="1056" y="3217"/>
                <a:ext cx="69" cy="0"/>
              </a:xfrm>
              <a:prstGeom prst="line">
                <a:avLst/>
              </a:prstGeom>
              <a:noFill/>
              <a:ln w="38100">
                <a:solidFill>
                  <a:schemeClr val="hlink"/>
                </a:solidFill>
                <a:round/>
                <a:headEnd/>
                <a:tailEnd/>
              </a:ln>
            </p:spPr>
            <p:txBody>
              <a:bodyPr>
                <a:spAutoFit/>
              </a:bodyPr>
              <a:lstStyle/>
              <a:p>
                <a:endParaRPr lang="en-US"/>
              </a:p>
            </p:txBody>
          </p:sp>
          <p:sp>
            <p:nvSpPr>
              <p:cNvPr id="11551" name="AutoShape 65"/>
              <p:cNvSpPr>
                <a:spLocks noChangeArrowheads="1"/>
              </p:cNvSpPr>
              <p:nvPr/>
            </p:nvSpPr>
            <p:spPr bwMode="auto">
              <a:xfrm>
                <a:off x="1135"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52" name="Line 66"/>
              <p:cNvSpPr>
                <a:spLocks noChangeShapeType="1"/>
              </p:cNvSpPr>
              <p:nvPr/>
            </p:nvSpPr>
            <p:spPr bwMode="auto">
              <a:xfrm>
                <a:off x="1135" y="3217"/>
                <a:ext cx="69" cy="0"/>
              </a:xfrm>
              <a:prstGeom prst="line">
                <a:avLst/>
              </a:prstGeom>
              <a:noFill/>
              <a:ln w="38100">
                <a:solidFill>
                  <a:schemeClr val="hlink"/>
                </a:solidFill>
                <a:round/>
                <a:headEnd/>
                <a:tailEnd/>
              </a:ln>
            </p:spPr>
            <p:txBody>
              <a:bodyPr>
                <a:spAutoFit/>
              </a:bodyPr>
              <a:lstStyle/>
              <a:p>
                <a:endParaRPr lang="en-US"/>
              </a:p>
            </p:txBody>
          </p:sp>
          <p:sp>
            <p:nvSpPr>
              <p:cNvPr id="11553" name="AutoShape 67"/>
              <p:cNvSpPr>
                <a:spLocks noChangeArrowheads="1"/>
              </p:cNvSpPr>
              <p:nvPr/>
            </p:nvSpPr>
            <p:spPr bwMode="auto">
              <a:xfrm>
                <a:off x="1214"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54" name="Line 68"/>
              <p:cNvSpPr>
                <a:spLocks noChangeShapeType="1"/>
              </p:cNvSpPr>
              <p:nvPr/>
            </p:nvSpPr>
            <p:spPr bwMode="auto">
              <a:xfrm>
                <a:off x="1214" y="3217"/>
                <a:ext cx="69" cy="0"/>
              </a:xfrm>
              <a:prstGeom prst="line">
                <a:avLst/>
              </a:prstGeom>
              <a:noFill/>
              <a:ln w="38100">
                <a:solidFill>
                  <a:schemeClr val="hlink"/>
                </a:solidFill>
                <a:round/>
                <a:headEnd/>
                <a:tailEnd/>
              </a:ln>
            </p:spPr>
            <p:txBody>
              <a:bodyPr>
                <a:spAutoFit/>
              </a:bodyPr>
              <a:lstStyle/>
              <a:p>
                <a:endParaRPr lang="en-US"/>
              </a:p>
            </p:txBody>
          </p:sp>
          <p:sp>
            <p:nvSpPr>
              <p:cNvPr id="11555" name="AutoShape 69"/>
              <p:cNvSpPr>
                <a:spLocks noChangeArrowheads="1"/>
              </p:cNvSpPr>
              <p:nvPr/>
            </p:nvSpPr>
            <p:spPr bwMode="auto">
              <a:xfrm>
                <a:off x="1293"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56" name="Line 70"/>
              <p:cNvSpPr>
                <a:spLocks noChangeShapeType="1"/>
              </p:cNvSpPr>
              <p:nvPr/>
            </p:nvSpPr>
            <p:spPr bwMode="auto">
              <a:xfrm>
                <a:off x="1293" y="3217"/>
                <a:ext cx="69" cy="0"/>
              </a:xfrm>
              <a:prstGeom prst="line">
                <a:avLst/>
              </a:prstGeom>
              <a:noFill/>
              <a:ln w="38100">
                <a:solidFill>
                  <a:schemeClr val="hlink"/>
                </a:solidFill>
                <a:round/>
                <a:headEnd/>
                <a:tailEnd/>
              </a:ln>
            </p:spPr>
            <p:txBody>
              <a:bodyPr>
                <a:spAutoFit/>
              </a:bodyPr>
              <a:lstStyle/>
              <a:p>
                <a:endParaRPr lang="en-US"/>
              </a:p>
            </p:txBody>
          </p:sp>
          <p:sp>
            <p:nvSpPr>
              <p:cNvPr id="11557" name="AutoShape 71"/>
              <p:cNvSpPr>
                <a:spLocks noChangeArrowheads="1"/>
              </p:cNvSpPr>
              <p:nvPr/>
            </p:nvSpPr>
            <p:spPr bwMode="auto">
              <a:xfrm>
                <a:off x="1056"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58" name="Line 72"/>
              <p:cNvSpPr>
                <a:spLocks noChangeShapeType="1"/>
              </p:cNvSpPr>
              <p:nvPr/>
            </p:nvSpPr>
            <p:spPr bwMode="auto">
              <a:xfrm>
                <a:off x="1056" y="3151"/>
                <a:ext cx="69" cy="0"/>
              </a:xfrm>
              <a:prstGeom prst="line">
                <a:avLst/>
              </a:prstGeom>
              <a:noFill/>
              <a:ln w="38100">
                <a:solidFill>
                  <a:schemeClr val="hlink"/>
                </a:solidFill>
                <a:round/>
                <a:headEnd/>
                <a:tailEnd/>
              </a:ln>
            </p:spPr>
            <p:txBody>
              <a:bodyPr>
                <a:spAutoFit/>
              </a:bodyPr>
              <a:lstStyle/>
              <a:p>
                <a:endParaRPr lang="en-US"/>
              </a:p>
            </p:txBody>
          </p:sp>
          <p:sp>
            <p:nvSpPr>
              <p:cNvPr id="11559" name="AutoShape 73"/>
              <p:cNvSpPr>
                <a:spLocks noChangeArrowheads="1"/>
              </p:cNvSpPr>
              <p:nvPr/>
            </p:nvSpPr>
            <p:spPr bwMode="auto">
              <a:xfrm>
                <a:off x="1135"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60" name="Line 74"/>
              <p:cNvSpPr>
                <a:spLocks noChangeShapeType="1"/>
              </p:cNvSpPr>
              <p:nvPr/>
            </p:nvSpPr>
            <p:spPr bwMode="auto">
              <a:xfrm>
                <a:off x="1135" y="3151"/>
                <a:ext cx="69" cy="0"/>
              </a:xfrm>
              <a:prstGeom prst="line">
                <a:avLst/>
              </a:prstGeom>
              <a:noFill/>
              <a:ln w="38100">
                <a:solidFill>
                  <a:schemeClr val="hlink"/>
                </a:solidFill>
                <a:round/>
                <a:headEnd/>
                <a:tailEnd/>
              </a:ln>
            </p:spPr>
            <p:txBody>
              <a:bodyPr>
                <a:spAutoFit/>
              </a:bodyPr>
              <a:lstStyle/>
              <a:p>
                <a:endParaRPr lang="en-US"/>
              </a:p>
            </p:txBody>
          </p:sp>
          <p:sp>
            <p:nvSpPr>
              <p:cNvPr id="11561" name="AutoShape 75"/>
              <p:cNvSpPr>
                <a:spLocks noChangeArrowheads="1"/>
              </p:cNvSpPr>
              <p:nvPr/>
            </p:nvSpPr>
            <p:spPr bwMode="auto">
              <a:xfrm>
                <a:off x="1214"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62" name="Line 76"/>
              <p:cNvSpPr>
                <a:spLocks noChangeShapeType="1"/>
              </p:cNvSpPr>
              <p:nvPr/>
            </p:nvSpPr>
            <p:spPr bwMode="auto">
              <a:xfrm>
                <a:off x="1214" y="3151"/>
                <a:ext cx="69" cy="0"/>
              </a:xfrm>
              <a:prstGeom prst="line">
                <a:avLst/>
              </a:prstGeom>
              <a:noFill/>
              <a:ln w="38100">
                <a:solidFill>
                  <a:schemeClr val="hlink"/>
                </a:solidFill>
                <a:round/>
                <a:headEnd/>
                <a:tailEnd/>
              </a:ln>
            </p:spPr>
            <p:txBody>
              <a:bodyPr>
                <a:spAutoFit/>
              </a:bodyPr>
              <a:lstStyle/>
              <a:p>
                <a:endParaRPr lang="en-US"/>
              </a:p>
            </p:txBody>
          </p:sp>
          <p:sp>
            <p:nvSpPr>
              <p:cNvPr id="11563" name="AutoShape 77"/>
              <p:cNvSpPr>
                <a:spLocks noChangeArrowheads="1"/>
              </p:cNvSpPr>
              <p:nvPr/>
            </p:nvSpPr>
            <p:spPr bwMode="auto">
              <a:xfrm>
                <a:off x="1293"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64" name="Line 78"/>
              <p:cNvSpPr>
                <a:spLocks noChangeShapeType="1"/>
              </p:cNvSpPr>
              <p:nvPr/>
            </p:nvSpPr>
            <p:spPr bwMode="auto">
              <a:xfrm>
                <a:off x="1293" y="3151"/>
                <a:ext cx="69" cy="0"/>
              </a:xfrm>
              <a:prstGeom prst="line">
                <a:avLst/>
              </a:prstGeom>
              <a:noFill/>
              <a:ln w="38100">
                <a:solidFill>
                  <a:schemeClr val="hlink"/>
                </a:solidFill>
                <a:round/>
                <a:headEnd/>
                <a:tailEnd/>
              </a:ln>
            </p:spPr>
            <p:txBody>
              <a:bodyPr>
                <a:spAutoFit/>
              </a:bodyPr>
              <a:lstStyle/>
              <a:p>
                <a:endParaRPr lang="en-US"/>
              </a:p>
            </p:txBody>
          </p:sp>
          <p:sp>
            <p:nvSpPr>
              <p:cNvPr id="11565" name="AutoShape 79"/>
              <p:cNvSpPr>
                <a:spLocks noChangeArrowheads="1"/>
              </p:cNvSpPr>
              <p:nvPr/>
            </p:nvSpPr>
            <p:spPr bwMode="auto">
              <a:xfrm>
                <a:off x="1056"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66" name="Line 80"/>
              <p:cNvSpPr>
                <a:spLocks noChangeShapeType="1"/>
              </p:cNvSpPr>
              <p:nvPr/>
            </p:nvSpPr>
            <p:spPr bwMode="auto">
              <a:xfrm>
                <a:off x="1056" y="3085"/>
                <a:ext cx="69" cy="0"/>
              </a:xfrm>
              <a:prstGeom prst="line">
                <a:avLst/>
              </a:prstGeom>
              <a:noFill/>
              <a:ln w="38100">
                <a:solidFill>
                  <a:schemeClr val="hlink"/>
                </a:solidFill>
                <a:round/>
                <a:headEnd/>
                <a:tailEnd/>
              </a:ln>
            </p:spPr>
            <p:txBody>
              <a:bodyPr>
                <a:spAutoFit/>
              </a:bodyPr>
              <a:lstStyle/>
              <a:p>
                <a:endParaRPr lang="en-US"/>
              </a:p>
            </p:txBody>
          </p:sp>
          <p:sp>
            <p:nvSpPr>
              <p:cNvPr id="11567" name="AutoShape 81"/>
              <p:cNvSpPr>
                <a:spLocks noChangeArrowheads="1"/>
              </p:cNvSpPr>
              <p:nvPr/>
            </p:nvSpPr>
            <p:spPr bwMode="auto">
              <a:xfrm>
                <a:off x="1135"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68" name="Line 82"/>
              <p:cNvSpPr>
                <a:spLocks noChangeShapeType="1"/>
              </p:cNvSpPr>
              <p:nvPr/>
            </p:nvSpPr>
            <p:spPr bwMode="auto">
              <a:xfrm>
                <a:off x="1135" y="3085"/>
                <a:ext cx="69" cy="0"/>
              </a:xfrm>
              <a:prstGeom prst="line">
                <a:avLst/>
              </a:prstGeom>
              <a:noFill/>
              <a:ln w="38100">
                <a:solidFill>
                  <a:schemeClr val="hlink"/>
                </a:solidFill>
                <a:round/>
                <a:headEnd/>
                <a:tailEnd/>
              </a:ln>
            </p:spPr>
            <p:txBody>
              <a:bodyPr>
                <a:spAutoFit/>
              </a:bodyPr>
              <a:lstStyle/>
              <a:p>
                <a:endParaRPr lang="en-US"/>
              </a:p>
            </p:txBody>
          </p:sp>
          <p:sp>
            <p:nvSpPr>
              <p:cNvPr id="11569" name="AutoShape 83"/>
              <p:cNvSpPr>
                <a:spLocks noChangeArrowheads="1"/>
              </p:cNvSpPr>
              <p:nvPr/>
            </p:nvSpPr>
            <p:spPr bwMode="auto">
              <a:xfrm>
                <a:off x="1214"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70" name="Line 84"/>
              <p:cNvSpPr>
                <a:spLocks noChangeShapeType="1"/>
              </p:cNvSpPr>
              <p:nvPr/>
            </p:nvSpPr>
            <p:spPr bwMode="auto">
              <a:xfrm>
                <a:off x="1214" y="3085"/>
                <a:ext cx="69" cy="0"/>
              </a:xfrm>
              <a:prstGeom prst="line">
                <a:avLst/>
              </a:prstGeom>
              <a:noFill/>
              <a:ln w="38100">
                <a:solidFill>
                  <a:schemeClr val="hlink"/>
                </a:solidFill>
                <a:round/>
                <a:headEnd/>
                <a:tailEnd/>
              </a:ln>
            </p:spPr>
            <p:txBody>
              <a:bodyPr>
                <a:spAutoFit/>
              </a:bodyPr>
              <a:lstStyle/>
              <a:p>
                <a:endParaRPr lang="en-US"/>
              </a:p>
            </p:txBody>
          </p:sp>
          <p:sp>
            <p:nvSpPr>
              <p:cNvPr id="11571" name="AutoShape 85"/>
              <p:cNvSpPr>
                <a:spLocks noChangeArrowheads="1"/>
              </p:cNvSpPr>
              <p:nvPr/>
            </p:nvSpPr>
            <p:spPr bwMode="auto">
              <a:xfrm>
                <a:off x="1293"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72" name="Line 86"/>
              <p:cNvSpPr>
                <a:spLocks noChangeShapeType="1"/>
              </p:cNvSpPr>
              <p:nvPr/>
            </p:nvSpPr>
            <p:spPr bwMode="auto">
              <a:xfrm>
                <a:off x="1293" y="3085"/>
                <a:ext cx="69" cy="0"/>
              </a:xfrm>
              <a:prstGeom prst="line">
                <a:avLst/>
              </a:prstGeom>
              <a:noFill/>
              <a:ln w="38100">
                <a:solidFill>
                  <a:schemeClr val="hlink"/>
                </a:solidFill>
                <a:round/>
                <a:headEnd/>
                <a:tailEnd/>
              </a:ln>
            </p:spPr>
            <p:txBody>
              <a:bodyPr>
                <a:spAutoFit/>
              </a:bodyPr>
              <a:lstStyle/>
              <a:p>
                <a:endParaRPr lang="en-US"/>
              </a:p>
            </p:txBody>
          </p:sp>
        </p:grpSp>
        <p:sp>
          <p:nvSpPr>
            <p:cNvPr id="11539" name="Rectangle 87"/>
            <p:cNvSpPr>
              <a:spLocks noChangeArrowheads="1"/>
            </p:cNvSpPr>
            <p:nvPr/>
          </p:nvSpPr>
          <p:spPr bwMode="auto">
            <a:xfrm>
              <a:off x="1326" y="2916"/>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540" name="Rectangle 88"/>
            <p:cNvSpPr>
              <a:spLocks noChangeArrowheads="1"/>
            </p:cNvSpPr>
            <p:nvPr/>
          </p:nvSpPr>
          <p:spPr bwMode="auto">
            <a:xfrm>
              <a:off x="1488" y="2916"/>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grpSp>
      <p:grpSp>
        <p:nvGrpSpPr>
          <p:cNvPr id="4" name="Group 89"/>
          <p:cNvGrpSpPr>
            <a:grpSpLocks/>
          </p:cNvGrpSpPr>
          <p:nvPr/>
        </p:nvGrpSpPr>
        <p:grpSpPr bwMode="auto">
          <a:xfrm>
            <a:off x="5638800" y="4724400"/>
            <a:ext cx="2000250" cy="663575"/>
            <a:chOff x="3936" y="2958"/>
            <a:chExt cx="1260" cy="418"/>
          </a:xfrm>
        </p:grpSpPr>
        <p:grpSp>
          <p:nvGrpSpPr>
            <p:cNvPr id="5" name="Group 90"/>
            <p:cNvGrpSpPr>
              <a:grpSpLocks/>
            </p:cNvGrpSpPr>
            <p:nvPr/>
          </p:nvGrpSpPr>
          <p:grpSpPr bwMode="auto">
            <a:xfrm>
              <a:off x="3936" y="3120"/>
              <a:ext cx="624" cy="256"/>
              <a:chOff x="2418" y="3072"/>
              <a:chExt cx="624" cy="256"/>
            </a:xfrm>
          </p:grpSpPr>
          <p:grpSp>
            <p:nvGrpSpPr>
              <p:cNvPr id="6" name="Group 91"/>
              <p:cNvGrpSpPr>
                <a:grpSpLocks/>
              </p:cNvGrpSpPr>
              <p:nvPr/>
            </p:nvGrpSpPr>
            <p:grpSpPr bwMode="auto">
              <a:xfrm>
                <a:off x="2736" y="3072"/>
                <a:ext cx="306" cy="256"/>
                <a:chOff x="1230" y="3052"/>
                <a:chExt cx="306" cy="256"/>
              </a:xfrm>
            </p:grpSpPr>
            <p:sp>
              <p:nvSpPr>
                <p:cNvPr id="11506" name="AutoShape 92"/>
                <p:cNvSpPr>
                  <a:spLocks noChangeArrowheads="1"/>
                </p:cNvSpPr>
                <p:nvPr/>
              </p:nvSpPr>
              <p:spPr bwMode="auto">
                <a:xfrm>
                  <a:off x="1230"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07" name="Line 93"/>
                <p:cNvSpPr>
                  <a:spLocks noChangeShapeType="1"/>
                </p:cNvSpPr>
                <p:nvPr/>
              </p:nvSpPr>
              <p:spPr bwMode="auto">
                <a:xfrm>
                  <a:off x="1230" y="3283"/>
                  <a:ext cx="69" cy="0"/>
                </a:xfrm>
                <a:prstGeom prst="line">
                  <a:avLst/>
                </a:prstGeom>
                <a:noFill/>
                <a:ln w="19050">
                  <a:solidFill>
                    <a:schemeClr val="hlink"/>
                  </a:solidFill>
                  <a:round/>
                  <a:headEnd/>
                  <a:tailEnd/>
                </a:ln>
              </p:spPr>
              <p:txBody>
                <a:bodyPr>
                  <a:spAutoFit/>
                </a:bodyPr>
                <a:lstStyle/>
                <a:p>
                  <a:endParaRPr lang="en-US"/>
                </a:p>
              </p:txBody>
            </p:sp>
            <p:sp>
              <p:nvSpPr>
                <p:cNvPr id="11508" name="AutoShape 94"/>
                <p:cNvSpPr>
                  <a:spLocks noChangeArrowheads="1"/>
                </p:cNvSpPr>
                <p:nvPr/>
              </p:nvSpPr>
              <p:spPr bwMode="auto">
                <a:xfrm>
                  <a:off x="1309"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09" name="Line 95"/>
                <p:cNvSpPr>
                  <a:spLocks noChangeShapeType="1"/>
                </p:cNvSpPr>
                <p:nvPr/>
              </p:nvSpPr>
              <p:spPr bwMode="auto">
                <a:xfrm>
                  <a:off x="1309" y="3283"/>
                  <a:ext cx="69" cy="0"/>
                </a:xfrm>
                <a:prstGeom prst="line">
                  <a:avLst/>
                </a:prstGeom>
                <a:noFill/>
                <a:ln w="19050">
                  <a:solidFill>
                    <a:schemeClr val="hlink"/>
                  </a:solidFill>
                  <a:round/>
                  <a:headEnd/>
                  <a:tailEnd/>
                </a:ln>
              </p:spPr>
              <p:txBody>
                <a:bodyPr>
                  <a:spAutoFit/>
                </a:bodyPr>
                <a:lstStyle/>
                <a:p>
                  <a:endParaRPr lang="en-US"/>
                </a:p>
              </p:txBody>
            </p:sp>
            <p:sp>
              <p:nvSpPr>
                <p:cNvPr id="11510" name="AutoShape 96"/>
                <p:cNvSpPr>
                  <a:spLocks noChangeArrowheads="1"/>
                </p:cNvSpPr>
                <p:nvPr/>
              </p:nvSpPr>
              <p:spPr bwMode="auto">
                <a:xfrm>
                  <a:off x="1388"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11" name="Line 97"/>
                <p:cNvSpPr>
                  <a:spLocks noChangeShapeType="1"/>
                </p:cNvSpPr>
                <p:nvPr/>
              </p:nvSpPr>
              <p:spPr bwMode="auto">
                <a:xfrm>
                  <a:off x="1388" y="3283"/>
                  <a:ext cx="69" cy="0"/>
                </a:xfrm>
                <a:prstGeom prst="line">
                  <a:avLst/>
                </a:prstGeom>
                <a:noFill/>
                <a:ln w="19050">
                  <a:solidFill>
                    <a:schemeClr val="hlink"/>
                  </a:solidFill>
                  <a:round/>
                  <a:headEnd/>
                  <a:tailEnd/>
                </a:ln>
              </p:spPr>
              <p:txBody>
                <a:bodyPr>
                  <a:spAutoFit/>
                </a:bodyPr>
                <a:lstStyle/>
                <a:p>
                  <a:endParaRPr lang="en-US"/>
                </a:p>
              </p:txBody>
            </p:sp>
            <p:sp>
              <p:nvSpPr>
                <p:cNvPr id="11512" name="AutoShape 98"/>
                <p:cNvSpPr>
                  <a:spLocks noChangeArrowheads="1"/>
                </p:cNvSpPr>
                <p:nvPr/>
              </p:nvSpPr>
              <p:spPr bwMode="auto">
                <a:xfrm>
                  <a:off x="1467"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13" name="Line 99"/>
                <p:cNvSpPr>
                  <a:spLocks noChangeShapeType="1"/>
                </p:cNvSpPr>
                <p:nvPr/>
              </p:nvSpPr>
              <p:spPr bwMode="auto">
                <a:xfrm>
                  <a:off x="1467" y="3283"/>
                  <a:ext cx="69" cy="0"/>
                </a:xfrm>
                <a:prstGeom prst="line">
                  <a:avLst/>
                </a:prstGeom>
                <a:noFill/>
                <a:ln w="19050">
                  <a:solidFill>
                    <a:schemeClr val="hlink"/>
                  </a:solidFill>
                  <a:round/>
                  <a:headEnd/>
                  <a:tailEnd/>
                </a:ln>
              </p:spPr>
              <p:txBody>
                <a:bodyPr>
                  <a:spAutoFit/>
                </a:bodyPr>
                <a:lstStyle/>
                <a:p>
                  <a:endParaRPr lang="en-US"/>
                </a:p>
              </p:txBody>
            </p:sp>
            <p:sp>
              <p:nvSpPr>
                <p:cNvPr id="11514" name="AutoShape 100"/>
                <p:cNvSpPr>
                  <a:spLocks noChangeArrowheads="1"/>
                </p:cNvSpPr>
                <p:nvPr/>
              </p:nvSpPr>
              <p:spPr bwMode="auto">
                <a:xfrm>
                  <a:off x="1230"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15" name="Line 101"/>
                <p:cNvSpPr>
                  <a:spLocks noChangeShapeType="1"/>
                </p:cNvSpPr>
                <p:nvPr/>
              </p:nvSpPr>
              <p:spPr bwMode="auto">
                <a:xfrm>
                  <a:off x="1230" y="3217"/>
                  <a:ext cx="69" cy="0"/>
                </a:xfrm>
                <a:prstGeom prst="line">
                  <a:avLst/>
                </a:prstGeom>
                <a:noFill/>
                <a:ln w="19050">
                  <a:solidFill>
                    <a:schemeClr val="hlink"/>
                  </a:solidFill>
                  <a:round/>
                  <a:headEnd/>
                  <a:tailEnd/>
                </a:ln>
              </p:spPr>
              <p:txBody>
                <a:bodyPr>
                  <a:spAutoFit/>
                </a:bodyPr>
                <a:lstStyle/>
                <a:p>
                  <a:endParaRPr lang="en-US"/>
                </a:p>
              </p:txBody>
            </p:sp>
            <p:sp>
              <p:nvSpPr>
                <p:cNvPr id="11516" name="AutoShape 102"/>
                <p:cNvSpPr>
                  <a:spLocks noChangeArrowheads="1"/>
                </p:cNvSpPr>
                <p:nvPr/>
              </p:nvSpPr>
              <p:spPr bwMode="auto">
                <a:xfrm>
                  <a:off x="1309"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17" name="Line 103"/>
                <p:cNvSpPr>
                  <a:spLocks noChangeShapeType="1"/>
                </p:cNvSpPr>
                <p:nvPr/>
              </p:nvSpPr>
              <p:spPr bwMode="auto">
                <a:xfrm>
                  <a:off x="1309" y="3217"/>
                  <a:ext cx="69" cy="0"/>
                </a:xfrm>
                <a:prstGeom prst="line">
                  <a:avLst/>
                </a:prstGeom>
                <a:noFill/>
                <a:ln w="19050">
                  <a:solidFill>
                    <a:schemeClr val="hlink"/>
                  </a:solidFill>
                  <a:round/>
                  <a:headEnd/>
                  <a:tailEnd/>
                </a:ln>
              </p:spPr>
              <p:txBody>
                <a:bodyPr>
                  <a:spAutoFit/>
                </a:bodyPr>
                <a:lstStyle/>
                <a:p>
                  <a:endParaRPr lang="en-US"/>
                </a:p>
              </p:txBody>
            </p:sp>
            <p:sp>
              <p:nvSpPr>
                <p:cNvPr id="11518" name="AutoShape 104"/>
                <p:cNvSpPr>
                  <a:spLocks noChangeArrowheads="1"/>
                </p:cNvSpPr>
                <p:nvPr/>
              </p:nvSpPr>
              <p:spPr bwMode="auto">
                <a:xfrm>
                  <a:off x="1388"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19" name="Line 105"/>
                <p:cNvSpPr>
                  <a:spLocks noChangeShapeType="1"/>
                </p:cNvSpPr>
                <p:nvPr/>
              </p:nvSpPr>
              <p:spPr bwMode="auto">
                <a:xfrm>
                  <a:off x="1388" y="3217"/>
                  <a:ext cx="69" cy="0"/>
                </a:xfrm>
                <a:prstGeom prst="line">
                  <a:avLst/>
                </a:prstGeom>
                <a:noFill/>
                <a:ln w="19050">
                  <a:solidFill>
                    <a:schemeClr val="hlink"/>
                  </a:solidFill>
                  <a:round/>
                  <a:headEnd/>
                  <a:tailEnd/>
                </a:ln>
              </p:spPr>
              <p:txBody>
                <a:bodyPr>
                  <a:spAutoFit/>
                </a:bodyPr>
                <a:lstStyle/>
                <a:p>
                  <a:endParaRPr lang="en-US"/>
                </a:p>
              </p:txBody>
            </p:sp>
            <p:sp>
              <p:nvSpPr>
                <p:cNvPr id="11520" name="AutoShape 106"/>
                <p:cNvSpPr>
                  <a:spLocks noChangeArrowheads="1"/>
                </p:cNvSpPr>
                <p:nvPr/>
              </p:nvSpPr>
              <p:spPr bwMode="auto">
                <a:xfrm>
                  <a:off x="1467"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21" name="Line 107"/>
                <p:cNvSpPr>
                  <a:spLocks noChangeShapeType="1"/>
                </p:cNvSpPr>
                <p:nvPr/>
              </p:nvSpPr>
              <p:spPr bwMode="auto">
                <a:xfrm>
                  <a:off x="1467" y="3217"/>
                  <a:ext cx="69" cy="0"/>
                </a:xfrm>
                <a:prstGeom prst="line">
                  <a:avLst/>
                </a:prstGeom>
                <a:noFill/>
                <a:ln w="19050">
                  <a:solidFill>
                    <a:schemeClr val="hlink"/>
                  </a:solidFill>
                  <a:round/>
                  <a:headEnd/>
                  <a:tailEnd/>
                </a:ln>
              </p:spPr>
              <p:txBody>
                <a:bodyPr>
                  <a:spAutoFit/>
                </a:bodyPr>
                <a:lstStyle/>
                <a:p>
                  <a:endParaRPr lang="en-US"/>
                </a:p>
              </p:txBody>
            </p:sp>
            <p:sp>
              <p:nvSpPr>
                <p:cNvPr id="11522" name="AutoShape 108"/>
                <p:cNvSpPr>
                  <a:spLocks noChangeArrowheads="1"/>
                </p:cNvSpPr>
                <p:nvPr/>
              </p:nvSpPr>
              <p:spPr bwMode="auto">
                <a:xfrm>
                  <a:off x="1230"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23" name="Line 109"/>
                <p:cNvSpPr>
                  <a:spLocks noChangeShapeType="1"/>
                </p:cNvSpPr>
                <p:nvPr/>
              </p:nvSpPr>
              <p:spPr bwMode="auto">
                <a:xfrm>
                  <a:off x="1230" y="3151"/>
                  <a:ext cx="69" cy="0"/>
                </a:xfrm>
                <a:prstGeom prst="line">
                  <a:avLst/>
                </a:prstGeom>
                <a:noFill/>
                <a:ln w="19050">
                  <a:solidFill>
                    <a:schemeClr val="hlink"/>
                  </a:solidFill>
                  <a:round/>
                  <a:headEnd/>
                  <a:tailEnd/>
                </a:ln>
              </p:spPr>
              <p:txBody>
                <a:bodyPr>
                  <a:spAutoFit/>
                </a:bodyPr>
                <a:lstStyle/>
                <a:p>
                  <a:endParaRPr lang="en-US"/>
                </a:p>
              </p:txBody>
            </p:sp>
            <p:sp>
              <p:nvSpPr>
                <p:cNvPr id="11524" name="AutoShape 110"/>
                <p:cNvSpPr>
                  <a:spLocks noChangeArrowheads="1"/>
                </p:cNvSpPr>
                <p:nvPr/>
              </p:nvSpPr>
              <p:spPr bwMode="auto">
                <a:xfrm>
                  <a:off x="1309"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25" name="Line 111"/>
                <p:cNvSpPr>
                  <a:spLocks noChangeShapeType="1"/>
                </p:cNvSpPr>
                <p:nvPr/>
              </p:nvSpPr>
              <p:spPr bwMode="auto">
                <a:xfrm>
                  <a:off x="1309" y="3151"/>
                  <a:ext cx="69" cy="0"/>
                </a:xfrm>
                <a:prstGeom prst="line">
                  <a:avLst/>
                </a:prstGeom>
                <a:noFill/>
                <a:ln w="19050">
                  <a:solidFill>
                    <a:schemeClr val="hlink"/>
                  </a:solidFill>
                  <a:round/>
                  <a:headEnd/>
                  <a:tailEnd/>
                </a:ln>
              </p:spPr>
              <p:txBody>
                <a:bodyPr>
                  <a:spAutoFit/>
                </a:bodyPr>
                <a:lstStyle/>
                <a:p>
                  <a:endParaRPr lang="en-US"/>
                </a:p>
              </p:txBody>
            </p:sp>
            <p:sp>
              <p:nvSpPr>
                <p:cNvPr id="11526" name="AutoShape 112"/>
                <p:cNvSpPr>
                  <a:spLocks noChangeArrowheads="1"/>
                </p:cNvSpPr>
                <p:nvPr/>
              </p:nvSpPr>
              <p:spPr bwMode="auto">
                <a:xfrm>
                  <a:off x="1388"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27" name="Line 113"/>
                <p:cNvSpPr>
                  <a:spLocks noChangeShapeType="1"/>
                </p:cNvSpPr>
                <p:nvPr/>
              </p:nvSpPr>
              <p:spPr bwMode="auto">
                <a:xfrm>
                  <a:off x="1388" y="3151"/>
                  <a:ext cx="69" cy="0"/>
                </a:xfrm>
                <a:prstGeom prst="line">
                  <a:avLst/>
                </a:prstGeom>
                <a:noFill/>
                <a:ln w="19050">
                  <a:solidFill>
                    <a:schemeClr val="hlink"/>
                  </a:solidFill>
                  <a:round/>
                  <a:headEnd/>
                  <a:tailEnd/>
                </a:ln>
              </p:spPr>
              <p:txBody>
                <a:bodyPr>
                  <a:spAutoFit/>
                </a:bodyPr>
                <a:lstStyle/>
                <a:p>
                  <a:endParaRPr lang="en-US"/>
                </a:p>
              </p:txBody>
            </p:sp>
            <p:sp>
              <p:nvSpPr>
                <p:cNvPr id="11528" name="AutoShape 114"/>
                <p:cNvSpPr>
                  <a:spLocks noChangeArrowheads="1"/>
                </p:cNvSpPr>
                <p:nvPr/>
              </p:nvSpPr>
              <p:spPr bwMode="auto">
                <a:xfrm>
                  <a:off x="1467"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29" name="Line 115"/>
                <p:cNvSpPr>
                  <a:spLocks noChangeShapeType="1"/>
                </p:cNvSpPr>
                <p:nvPr/>
              </p:nvSpPr>
              <p:spPr bwMode="auto">
                <a:xfrm>
                  <a:off x="1467" y="3151"/>
                  <a:ext cx="69" cy="0"/>
                </a:xfrm>
                <a:prstGeom prst="line">
                  <a:avLst/>
                </a:prstGeom>
                <a:noFill/>
                <a:ln w="19050">
                  <a:solidFill>
                    <a:schemeClr val="hlink"/>
                  </a:solidFill>
                  <a:round/>
                  <a:headEnd/>
                  <a:tailEnd/>
                </a:ln>
              </p:spPr>
              <p:txBody>
                <a:bodyPr>
                  <a:spAutoFit/>
                </a:bodyPr>
                <a:lstStyle/>
                <a:p>
                  <a:endParaRPr lang="en-US"/>
                </a:p>
              </p:txBody>
            </p:sp>
            <p:sp>
              <p:nvSpPr>
                <p:cNvPr id="11530" name="AutoShape 116"/>
                <p:cNvSpPr>
                  <a:spLocks noChangeArrowheads="1"/>
                </p:cNvSpPr>
                <p:nvPr/>
              </p:nvSpPr>
              <p:spPr bwMode="auto">
                <a:xfrm>
                  <a:off x="1230"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31" name="Line 117"/>
                <p:cNvSpPr>
                  <a:spLocks noChangeShapeType="1"/>
                </p:cNvSpPr>
                <p:nvPr/>
              </p:nvSpPr>
              <p:spPr bwMode="auto">
                <a:xfrm>
                  <a:off x="1230" y="3085"/>
                  <a:ext cx="69" cy="0"/>
                </a:xfrm>
                <a:prstGeom prst="line">
                  <a:avLst/>
                </a:prstGeom>
                <a:noFill/>
                <a:ln w="19050">
                  <a:solidFill>
                    <a:schemeClr val="hlink"/>
                  </a:solidFill>
                  <a:round/>
                  <a:headEnd/>
                  <a:tailEnd/>
                </a:ln>
              </p:spPr>
              <p:txBody>
                <a:bodyPr>
                  <a:spAutoFit/>
                </a:bodyPr>
                <a:lstStyle/>
                <a:p>
                  <a:endParaRPr lang="en-US"/>
                </a:p>
              </p:txBody>
            </p:sp>
            <p:sp>
              <p:nvSpPr>
                <p:cNvPr id="11532" name="AutoShape 118"/>
                <p:cNvSpPr>
                  <a:spLocks noChangeArrowheads="1"/>
                </p:cNvSpPr>
                <p:nvPr/>
              </p:nvSpPr>
              <p:spPr bwMode="auto">
                <a:xfrm>
                  <a:off x="1309"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33" name="Line 119"/>
                <p:cNvSpPr>
                  <a:spLocks noChangeShapeType="1"/>
                </p:cNvSpPr>
                <p:nvPr/>
              </p:nvSpPr>
              <p:spPr bwMode="auto">
                <a:xfrm>
                  <a:off x="1309" y="3085"/>
                  <a:ext cx="69" cy="0"/>
                </a:xfrm>
                <a:prstGeom prst="line">
                  <a:avLst/>
                </a:prstGeom>
                <a:noFill/>
                <a:ln w="19050">
                  <a:solidFill>
                    <a:schemeClr val="hlink"/>
                  </a:solidFill>
                  <a:round/>
                  <a:headEnd/>
                  <a:tailEnd/>
                </a:ln>
              </p:spPr>
              <p:txBody>
                <a:bodyPr>
                  <a:spAutoFit/>
                </a:bodyPr>
                <a:lstStyle/>
                <a:p>
                  <a:endParaRPr lang="en-US"/>
                </a:p>
              </p:txBody>
            </p:sp>
            <p:sp>
              <p:nvSpPr>
                <p:cNvPr id="11534" name="AutoShape 120"/>
                <p:cNvSpPr>
                  <a:spLocks noChangeArrowheads="1"/>
                </p:cNvSpPr>
                <p:nvPr/>
              </p:nvSpPr>
              <p:spPr bwMode="auto">
                <a:xfrm>
                  <a:off x="1388"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35" name="Line 121"/>
                <p:cNvSpPr>
                  <a:spLocks noChangeShapeType="1"/>
                </p:cNvSpPr>
                <p:nvPr/>
              </p:nvSpPr>
              <p:spPr bwMode="auto">
                <a:xfrm>
                  <a:off x="1388" y="3085"/>
                  <a:ext cx="69" cy="0"/>
                </a:xfrm>
                <a:prstGeom prst="line">
                  <a:avLst/>
                </a:prstGeom>
                <a:noFill/>
                <a:ln w="19050">
                  <a:solidFill>
                    <a:schemeClr val="hlink"/>
                  </a:solidFill>
                  <a:round/>
                  <a:headEnd/>
                  <a:tailEnd/>
                </a:ln>
              </p:spPr>
              <p:txBody>
                <a:bodyPr>
                  <a:spAutoFit/>
                </a:bodyPr>
                <a:lstStyle/>
                <a:p>
                  <a:endParaRPr lang="en-US"/>
                </a:p>
              </p:txBody>
            </p:sp>
            <p:sp>
              <p:nvSpPr>
                <p:cNvPr id="11536" name="AutoShape 122"/>
                <p:cNvSpPr>
                  <a:spLocks noChangeArrowheads="1"/>
                </p:cNvSpPr>
                <p:nvPr/>
              </p:nvSpPr>
              <p:spPr bwMode="auto">
                <a:xfrm>
                  <a:off x="1467"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37" name="Line 123"/>
                <p:cNvSpPr>
                  <a:spLocks noChangeShapeType="1"/>
                </p:cNvSpPr>
                <p:nvPr/>
              </p:nvSpPr>
              <p:spPr bwMode="auto">
                <a:xfrm>
                  <a:off x="1467" y="3085"/>
                  <a:ext cx="69" cy="0"/>
                </a:xfrm>
                <a:prstGeom prst="line">
                  <a:avLst/>
                </a:prstGeom>
                <a:noFill/>
                <a:ln w="19050">
                  <a:solidFill>
                    <a:schemeClr val="hlink"/>
                  </a:solidFill>
                  <a:round/>
                  <a:headEnd/>
                  <a:tailEnd/>
                </a:ln>
              </p:spPr>
              <p:txBody>
                <a:bodyPr>
                  <a:spAutoFit/>
                </a:bodyPr>
                <a:lstStyle/>
                <a:p>
                  <a:endParaRPr lang="en-US"/>
                </a:p>
              </p:txBody>
            </p:sp>
          </p:grpSp>
          <p:grpSp>
            <p:nvGrpSpPr>
              <p:cNvPr id="7" name="Group 124"/>
              <p:cNvGrpSpPr>
                <a:grpSpLocks/>
              </p:cNvGrpSpPr>
              <p:nvPr/>
            </p:nvGrpSpPr>
            <p:grpSpPr bwMode="auto">
              <a:xfrm>
                <a:off x="2418" y="3072"/>
                <a:ext cx="306" cy="256"/>
                <a:chOff x="1230" y="3052"/>
                <a:chExt cx="306" cy="256"/>
              </a:xfrm>
            </p:grpSpPr>
            <p:sp>
              <p:nvSpPr>
                <p:cNvPr id="11474" name="AutoShape 125"/>
                <p:cNvSpPr>
                  <a:spLocks noChangeArrowheads="1"/>
                </p:cNvSpPr>
                <p:nvPr/>
              </p:nvSpPr>
              <p:spPr bwMode="auto">
                <a:xfrm>
                  <a:off x="1230"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75" name="Line 126"/>
                <p:cNvSpPr>
                  <a:spLocks noChangeShapeType="1"/>
                </p:cNvSpPr>
                <p:nvPr/>
              </p:nvSpPr>
              <p:spPr bwMode="auto">
                <a:xfrm>
                  <a:off x="1230" y="3283"/>
                  <a:ext cx="69" cy="0"/>
                </a:xfrm>
                <a:prstGeom prst="line">
                  <a:avLst/>
                </a:prstGeom>
                <a:noFill/>
                <a:ln w="19050">
                  <a:solidFill>
                    <a:schemeClr val="hlink"/>
                  </a:solidFill>
                  <a:round/>
                  <a:headEnd/>
                  <a:tailEnd/>
                </a:ln>
              </p:spPr>
              <p:txBody>
                <a:bodyPr>
                  <a:spAutoFit/>
                </a:bodyPr>
                <a:lstStyle/>
                <a:p>
                  <a:endParaRPr lang="en-US"/>
                </a:p>
              </p:txBody>
            </p:sp>
            <p:sp>
              <p:nvSpPr>
                <p:cNvPr id="11476" name="AutoShape 127"/>
                <p:cNvSpPr>
                  <a:spLocks noChangeArrowheads="1"/>
                </p:cNvSpPr>
                <p:nvPr/>
              </p:nvSpPr>
              <p:spPr bwMode="auto">
                <a:xfrm>
                  <a:off x="1309"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77" name="Line 128"/>
                <p:cNvSpPr>
                  <a:spLocks noChangeShapeType="1"/>
                </p:cNvSpPr>
                <p:nvPr/>
              </p:nvSpPr>
              <p:spPr bwMode="auto">
                <a:xfrm>
                  <a:off x="1309" y="3283"/>
                  <a:ext cx="69" cy="0"/>
                </a:xfrm>
                <a:prstGeom prst="line">
                  <a:avLst/>
                </a:prstGeom>
                <a:noFill/>
                <a:ln w="19050">
                  <a:solidFill>
                    <a:schemeClr val="hlink"/>
                  </a:solidFill>
                  <a:round/>
                  <a:headEnd/>
                  <a:tailEnd/>
                </a:ln>
              </p:spPr>
              <p:txBody>
                <a:bodyPr>
                  <a:spAutoFit/>
                </a:bodyPr>
                <a:lstStyle/>
                <a:p>
                  <a:endParaRPr lang="en-US"/>
                </a:p>
              </p:txBody>
            </p:sp>
            <p:sp>
              <p:nvSpPr>
                <p:cNvPr id="11478" name="AutoShape 129"/>
                <p:cNvSpPr>
                  <a:spLocks noChangeArrowheads="1"/>
                </p:cNvSpPr>
                <p:nvPr/>
              </p:nvSpPr>
              <p:spPr bwMode="auto">
                <a:xfrm>
                  <a:off x="1388"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79" name="Line 130"/>
                <p:cNvSpPr>
                  <a:spLocks noChangeShapeType="1"/>
                </p:cNvSpPr>
                <p:nvPr/>
              </p:nvSpPr>
              <p:spPr bwMode="auto">
                <a:xfrm>
                  <a:off x="1388" y="3283"/>
                  <a:ext cx="69" cy="0"/>
                </a:xfrm>
                <a:prstGeom prst="line">
                  <a:avLst/>
                </a:prstGeom>
                <a:noFill/>
                <a:ln w="19050">
                  <a:solidFill>
                    <a:schemeClr val="hlink"/>
                  </a:solidFill>
                  <a:round/>
                  <a:headEnd/>
                  <a:tailEnd/>
                </a:ln>
              </p:spPr>
              <p:txBody>
                <a:bodyPr>
                  <a:spAutoFit/>
                </a:bodyPr>
                <a:lstStyle/>
                <a:p>
                  <a:endParaRPr lang="en-US"/>
                </a:p>
              </p:txBody>
            </p:sp>
            <p:sp>
              <p:nvSpPr>
                <p:cNvPr id="11480" name="AutoShape 131"/>
                <p:cNvSpPr>
                  <a:spLocks noChangeArrowheads="1"/>
                </p:cNvSpPr>
                <p:nvPr/>
              </p:nvSpPr>
              <p:spPr bwMode="auto">
                <a:xfrm>
                  <a:off x="1467"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81" name="Line 132"/>
                <p:cNvSpPr>
                  <a:spLocks noChangeShapeType="1"/>
                </p:cNvSpPr>
                <p:nvPr/>
              </p:nvSpPr>
              <p:spPr bwMode="auto">
                <a:xfrm>
                  <a:off x="1467" y="3283"/>
                  <a:ext cx="69" cy="0"/>
                </a:xfrm>
                <a:prstGeom prst="line">
                  <a:avLst/>
                </a:prstGeom>
                <a:noFill/>
                <a:ln w="19050">
                  <a:solidFill>
                    <a:schemeClr val="hlink"/>
                  </a:solidFill>
                  <a:round/>
                  <a:headEnd/>
                  <a:tailEnd/>
                </a:ln>
              </p:spPr>
              <p:txBody>
                <a:bodyPr>
                  <a:spAutoFit/>
                </a:bodyPr>
                <a:lstStyle/>
                <a:p>
                  <a:endParaRPr lang="en-US"/>
                </a:p>
              </p:txBody>
            </p:sp>
            <p:sp>
              <p:nvSpPr>
                <p:cNvPr id="11482" name="AutoShape 133"/>
                <p:cNvSpPr>
                  <a:spLocks noChangeArrowheads="1"/>
                </p:cNvSpPr>
                <p:nvPr/>
              </p:nvSpPr>
              <p:spPr bwMode="auto">
                <a:xfrm>
                  <a:off x="1230"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83" name="Line 134"/>
                <p:cNvSpPr>
                  <a:spLocks noChangeShapeType="1"/>
                </p:cNvSpPr>
                <p:nvPr/>
              </p:nvSpPr>
              <p:spPr bwMode="auto">
                <a:xfrm>
                  <a:off x="1230" y="3217"/>
                  <a:ext cx="69" cy="0"/>
                </a:xfrm>
                <a:prstGeom prst="line">
                  <a:avLst/>
                </a:prstGeom>
                <a:noFill/>
                <a:ln w="19050">
                  <a:solidFill>
                    <a:schemeClr val="hlink"/>
                  </a:solidFill>
                  <a:round/>
                  <a:headEnd/>
                  <a:tailEnd/>
                </a:ln>
              </p:spPr>
              <p:txBody>
                <a:bodyPr>
                  <a:spAutoFit/>
                </a:bodyPr>
                <a:lstStyle/>
                <a:p>
                  <a:endParaRPr lang="en-US"/>
                </a:p>
              </p:txBody>
            </p:sp>
            <p:sp>
              <p:nvSpPr>
                <p:cNvPr id="11484" name="AutoShape 135"/>
                <p:cNvSpPr>
                  <a:spLocks noChangeArrowheads="1"/>
                </p:cNvSpPr>
                <p:nvPr/>
              </p:nvSpPr>
              <p:spPr bwMode="auto">
                <a:xfrm>
                  <a:off x="1309"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85" name="Line 136"/>
                <p:cNvSpPr>
                  <a:spLocks noChangeShapeType="1"/>
                </p:cNvSpPr>
                <p:nvPr/>
              </p:nvSpPr>
              <p:spPr bwMode="auto">
                <a:xfrm>
                  <a:off x="1309" y="3217"/>
                  <a:ext cx="69" cy="0"/>
                </a:xfrm>
                <a:prstGeom prst="line">
                  <a:avLst/>
                </a:prstGeom>
                <a:noFill/>
                <a:ln w="19050">
                  <a:solidFill>
                    <a:schemeClr val="hlink"/>
                  </a:solidFill>
                  <a:round/>
                  <a:headEnd/>
                  <a:tailEnd/>
                </a:ln>
              </p:spPr>
              <p:txBody>
                <a:bodyPr>
                  <a:spAutoFit/>
                </a:bodyPr>
                <a:lstStyle/>
                <a:p>
                  <a:endParaRPr lang="en-US"/>
                </a:p>
              </p:txBody>
            </p:sp>
            <p:sp>
              <p:nvSpPr>
                <p:cNvPr id="11486" name="AutoShape 137"/>
                <p:cNvSpPr>
                  <a:spLocks noChangeArrowheads="1"/>
                </p:cNvSpPr>
                <p:nvPr/>
              </p:nvSpPr>
              <p:spPr bwMode="auto">
                <a:xfrm>
                  <a:off x="1388"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87" name="Line 138"/>
                <p:cNvSpPr>
                  <a:spLocks noChangeShapeType="1"/>
                </p:cNvSpPr>
                <p:nvPr/>
              </p:nvSpPr>
              <p:spPr bwMode="auto">
                <a:xfrm>
                  <a:off x="1388" y="3217"/>
                  <a:ext cx="69" cy="0"/>
                </a:xfrm>
                <a:prstGeom prst="line">
                  <a:avLst/>
                </a:prstGeom>
                <a:noFill/>
                <a:ln w="19050">
                  <a:solidFill>
                    <a:schemeClr val="hlink"/>
                  </a:solidFill>
                  <a:round/>
                  <a:headEnd/>
                  <a:tailEnd/>
                </a:ln>
              </p:spPr>
              <p:txBody>
                <a:bodyPr>
                  <a:spAutoFit/>
                </a:bodyPr>
                <a:lstStyle/>
                <a:p>
                  <a:endParaRPr lang="en-US"/>
                </a:p>
              </p:txBody>
            </p:sp>
            <p:sp>
              <p:nvSpPr>
                <p:cNvPr id="11488" name="AutoShape 139"/>
                <p:cNvSpPr>
                  <a:spLocks noChangeArrowheads="1"/>
                </p:cNvSpPr>
                <p:nvPr/>
              </p:nvSpPr>
              <p:spPr bwMode="auto">
                <a:xfrm>
                  <a:off x="1467"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89" name="Line 140"/>
                <p:cNvSpPr>
                  <a:spLocks noChangeShapeType="1"/>
                </p:cNvSpPr>
                <p:nvPr/>
              </p:nvSpPr>
              <p:spPr bwMode="auto">
                <a:xfrm>
                  <a:off x="1467" y="3217"/>
                  <a:ext cx="69" cy="0"/>
                </a:xfrm>
                <a:prstGeom prst="line">
                  <a:avLst/>
                </a:prstGeom>
                <a:noFill/>
                <a:ln w="19050">
                  <a:solidFill>
                    <a:schemeClr val="hlink"/>
                  </a:solidFill>
                  <a:round/>
                  <a:headEnd/>
                  <a:tailEnd/>
                </a:ln>
              </p:spPr>
              <p:txBody>
                <a:bodyPr>
                  <a:spAutoFit/>
                </a:bodyPr>
                <a:lstStyle/>
                <a:p>
                  <a:endParaRPr lang="en-US"/>
                </a:p>
              </p:txBody>
            </p:sp>
            <p:sp>
              <p:nvSpPr>
                <p:cNvPr id="11490" name="AutoShape 141"/>
                <p:cNvSpPr>
                  <a:spLocks noChangeArrowheads="1"/>
                </p:cNvSpPr>
                <p:nvPr/>
              </p:nvSpPr>
              <p:spPr bwMode="auto">
                <a:xfrm>
                  <a:off x="1230"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91" name="Line 142"/>
                <p:cNvSpPr>
                  <a:spLocks noChangeShapeType="1"/>
                </p:cNvSpPr>
                <p:nvPr/>
              </p:nvSpPr>
              <p:spPr bwMode="auto">
                <a:xfrm>
                  <a:off x="1230" y="3151"/>
                  <a:ext cx="69" cy="0"/>
                </a:xfrm>
                <a:prstGeom prst="line">
                  <a:avLst/>
                </a:prstGeom>
                <a:noFill/>
                <a:ln w="19050">
                  <a:solidFill>
                    <a:schemeClr val="hlink"/>
                  </a:solidFill>
                  <a:round/>
                  <a:headEnd/>
                  <a:tailEnd/>
                </a:ln>
              </p:spPr>
              <p:txBody>
                <a:bodyPr>
                  <a:spAutoFit/>
                </a:bodyPr>
                <a:lstStyle/>
                <a:p>
                  <a:endParaRPr lang="en-US"/>
                </a:p>
              </p:txBody>
            </p:sp>
            <p:sp>
              <p:nvSpPr>
                <p:cNvPr id="11492" name="AutoShape 143"/>
                <p:cNvSpPr>
                  <a:spLocks noChangeArrowheads="1"/>
                </p:cNvSpPr>
                <p:nvPr/>
              </p:nvSpPr>
              <p:spPr bwMode="auto">
                <a:xfrm>
                  <a:off x="1309"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93" name="Line 144"/>
                <p:cNvSpPr>
                  <a:spLocks noChangeShapeType="1"/>
                </p:cNvSpPr>
                <p:nvPr/>
              </p:nvSpPr>
              <p:spPr bwMode="auto">
                <a:xfrm>
                  <a:off x="1309" y="3151"/>
                  <a:ext cx="69" cy="0"/>
                </a:xfrm>
                <a:prstGeom prst="line">
                  <a:avLst/>
                </a:prstGeom>
                <a:noFill/>
                <a:ln w="19050">
                  <a:solidFill>
                    <a:schemeClr val="hlink"/>
                  </a:solidFill>
                  <a:round/>
                  <a:headEnd/>
                  <a:tailEnd/>
                </a:ln>
              </p:spPr>
              <p:txBody>
                <a:bodyPr>
                  <a:spAutoFit/>
                </a:bodyPr>
                <a:lstStyle/>
                <a:p>
                  <a:endParaRPr lang="en-US"/>
                </a:p>
              </p:txBody>
            </p:sp>
            <p:sp>
              <p:nvSpPr>
                <p:cNvPr id="11494" name="AutoShape 145"/>
                <p:cNvSpPr>
                  <a:spLocks noChangeArrowheads="1"/>
                </p:cNvSpPr>
                <p:nvPr/>
              </p:nvSpPr>
              <p:spPr bwMode="auto">
                <a:xfrm>
                  <a:off x="1388"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95" name="Line 146"/>
                <p:cNvSpPr>
                  <a:spLocks noChangeShapeType="1"/>
                </p:cNvSpPr>
                <p:nvPr/>
              </p:nvSpPr>
              <p:spPr bwMode="auto">
                <a:xfrm>
                  <a:off x="1388" y="3151"/>
                  <a:ext cx="69" cy="0"/>
                </a:xfrm>
                <a:prstGeom prst="line">
                  <a:avLst/>
                </a:prstGeom>
                <a:noFill/>
                <a:ln w="19050">
                  <a:solidFill>
                    <a:schemeClr val="hlink"/>
                  </a:solidFill>
                  <a:round/>
                  <a:headEnd/>
                  <a:tailEnd/>
                </a:ln>
              </p:spPr>
              <p:txBody>
                <a:bodyPr>
                  <a:spAutoFit/>
                </a:bodyPr>
                <a:lstStyle/>
                <a:p>
                  <a:endParaRPr lang="en-US"/>
                </a:p>
              </p:txBody>
            </p:sp>
            <p:sp>
              <p:nvSpPr>
                <p:cNvPr id="11496" name="AutoShape 147"/>
                <p:cNvSpPr>
                  <a:spLocks noChangeArrowheads="1"/>
                </p:cNvSpPr>
                <p:nvPr/>
              </p:nvSpPr>
              <p:spPr bwMode="auto">
                <a:xfrm>
                  <a:off x="1467"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97" name="Line 148"/>
                <p:cNvSpPr>
                  <a:spLocks noChangeShapeType="1"/>
                </p:cNvSpPr>
                <p:nvPr/>
              </p:nvSpPr>
              <p:spPr bwMode="auto">
                <a:xfrm>
                  <a:off x="1467" y="3151"/>
                  <a:ext cx="69" cy="0"/>
                </a:xfrm>
                <a:prstGeom prst="line">
                  <a:avLst/>
                </a:prstGeom>
                <a:noFill/>
                <a:ln w="19050">
                  <a:solidFill>
                    <a:schemeClr val="hlink"/>
                  </a:solidFill>
                  <a:round/>
                  <a:headEnd/>
                  <a:tailEnd/>
                </a:ln>
              </p:spPr>
              <p:txBody>
                <a:bodyPr>
                  <a:spAutoFit/>
                </a:bodyPr>
                <a:lstStyle/>
                <a:p>
                  <a:endParaRPr lang="en-US"/>
                </a:p>
              </p:txBody>
            </p:sp>
            <p:sp>
              <p:nvSpPr>
                <p:cNvPr id="11498" name="AutoShape 149"/>
                <p:cNvSpPr>
                  <a:spLocks noChangeArrowheads="1"/>
                </p:cNvSpPr>
                <p:nvPr/>
              </p:nvSpPr>
              <p:spPr bwMode="auto">
                <a:xfrm>
                  <a:off x="1230"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99" name="Line 150"/>
                <p:cNvSpPr>
                  <a:spLocks noChangeShapeType="1"/>
                </p:cNvSpPr>
                <p:nvPr/>
              </p:nvSpPr>
              <p:spPr bwMode="auto">
                <a:xfrm>
                  <a:off x="1230" y="3085"/>
                  <a:ext cx="69" cy="0"/>
                </a:xfrm>
                <a:prstGeom prst="line">
                  <a:avLst/>
                </a:prstGeom>
                <a:noFill/>
                <a:ln w="19050">
                  <a:solidFill>
                    <a:schemeClr val="hlink"/>
                  </a:solidFill>
                  <a:round/>
                  <a:headEnd/>
                  <a:tailEnd/>
                </a:ln>
              </p:spPr>
              <p:txBody>
                <a:bodyPr>
                  <a:spAutoFit/>
                </a:bodyPr>
                <a:lstStyle/>
                <a:p>
                  <a:endParaRPr lang="en-US"/>
                </a:p>
              </p:txBody>
            </p:sp>
            <p:sp>
              <p:nvSpPr>
                <p:cNvPr id="11500" name="AutoShape 151"/>
                <p:cNvSpPr>
                  <a:spLocks noChangeArrowheads="1"/>
                </p:cNvSpPr>
                <p:nvPr/>
              </p:nvSpPr>
              <p:spPr bwMode="auto">
                <a:xfrm>
                  <a:off x="1309"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01" name="Line 152"/>
                <p:cNvSpPr>
                  <a:spLocks noChangeShapeType="1"/>
                </p:cNvSpPr>
                <p:nvPr/>
              </p:nvSpPr>
              <p:spPr bwMode="auto">
                <a:xfrm>
                  <a:off x="1309" y="3085"/>
                  <a:ext cx="69" cy="0"/>
                </a:xfrm>
                <a:prstGeom prst="line">
                  <a:avLst/>
                </a:prstGeom>
                <a:noFill/>
                <a:ln w="19050">
                  <a:solidFill>
                    <a:schemeClr val="hlink"/>
                  </a:solidFill>
                  <a:round/>
                  <a:headEnd/>
                  <a:tailEnd/>
                </a:ln>
              </p:spPr>
              <p:txBody>
                <a:bodyPr>
                  <a:spAutoFit/>
                </a:bodyPr>
                <a:lstStyle/>
                <a:p>
                  <a:endParaRPr lang="en-US"/>
                </a:p>
              </p:txBody>
            </p:sp>
            <p:sp>
              <p:nvSpPr>
                <p:cNvPr id="11502" name="AutoShape 153"/>
                <p:cNvSpPr>
                  <a:spLocks noChangeArrowheads="1"/>
                </p:cNvSpPr>
                <p:nvPr/>
              </p:nvSpPr>
              <p:spPr bwMode="auto">
                <a:xfrm>
                  <a:off x="1388"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03" name="Line 154"/>
                <p:cNvSpPr>
                  <a:spLocks noChangeShapeType="1"/>
                </p:cNvSpPr>
                <p:nvPr/>
              </p:nvSpPr>
              <p:spPr bwMode="auto">
                <a:xfrm>
                  <a:off x="1388" y="3085"/>
                  <a:ext cx="69" cy="0"/>
                </a:xfrm>
                <a:prstGeom prst="line">
                  <a:avLst/>
                </a:prstGeom>
                <a:noFill/>
                <a:ln w="19050">
                  <a:solidFill>
                    <a:schemeClr val="hlink"/>
                  </a:solidFill>
                  <a:round/>
                  <a:headEnd/>
                  <a:tailEnd/>
                </a:ln>
              </p:spPr>
              <p:txBody>
                <a:bodyPr>
                  <a:spAutoFit/>
                </a:bodyPr>
                <a:lstStyle/>
                <a:p>
                  <a:endParaRPr lang="en-US"/>
                </a:p>
              </p:txBody>
            </p:sp>
            <p:sp>
              <p:nvSpPr>
                <p:cNvPr id="11504" name="AutoShape 155"/>
                <p:cNvSpPr>
                  <a:spLocks noChangeArrowheads="1"/>
                </p:cNvSpPr>
                <p:nvPr/>
              </p:nvSpPr>
              <p:spPr bwMode="auto">
                <a:xfrm>
                  <a:off x="1467"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505" name="Line 156"/>
                <p:cNvSpPr>
                  <a:spLocks noChangeShapeType="1"/>
                </p:cNvSpPr>
                <p:nvPr/>
              </p:nvSpPr>
              <p:spPr bwMode="auto">
                <a:xfrm>
                  <a:off x="1467" y="3085"/>
                  <a:ext cx="69" cy="0"/>
                </a:xfrm>
                <a:prstGeom prst="line">
                  <a:avLst/>
                </a:prstGeom>
                <a:noFill/>
                <a:ln w="19050">
                  <a:solidFill>
                    <a:schemeClr val="hlink"/>
                  </a:solidFill>
                  <a:round/>
                  <a:headEnd/>
                  <a:tailEnd/>
                </a:ln>
              </p:spPr>
              <p:txBody>
                <a:bodyPr>
                  <a:spAutoFit/>
                </a:bodyPr>
                <a:lstStyle/>
                <a:p>
                  <a:endParaRPr lang="en-US"/>
                </a:p>
              </p:txBody>
            </p:sp>
          </p:grpSp>
        </p:grpSp>
        <p:grpSp>
          <p:nvGrpSpPr>
            <p:cNvPr id="8" name="Group 157"/>
            <p:cNvGrpSpPr>
              <a:grpSpLocks/>
            </p:cNvGrpSpPr>
            <p:nvPr/>
          </p:nvGrpSpPr>
          <p:grpSpPr bwMode="auto">
            <a:xfrm>
              <a:off x="4572" y="3120"/>
              <a:ext cx="624" cy="256"/>
              <a:chOff x="2418" y="3072"/>
              <a:chExt cx="624" cy="256"/>
            </a:xfrm>
          </p:grpSpPr>
          <p:grpSp>
            <p:nvGrpSpPr>
              <p:cNvPr id="9" name="Group 158"/>
              <p:cNvGrpSpPr>
                <a:grpSpLocks/>
              </p:cNvGrpSpPr>
              <p:nvPr/>
            </p:nvGrpSpPr>
            <p:grpSpPr bwMode="auto">
              <a:xfrm>
                <a:off x="2736" y="3072"/>
                <a:ext cx="306" cy="256"/>
                <a:chOff x="1230" y="3052"/>
                <a:chExt cx="306" cy="256"/>
              </a:xfrm>
            </p:grpSpPr>
            <p:sp>
              <p:nvSpPr>
                <p:cNvPr id="11440" name="AutoShape 159"/>
                <p:cNvSpPr>
                  <a:spLocks noChangeArrowheads="1"/>
                </p:cNvSpPr>
                <p:nvPr/>
              </p:nvSpPr>
              <p:spPr bwMode="auto">
                <a:xfrm>
                  <a:off x="1230"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41" name="Line 160"/>
                <p:cNvSpPr>
                  <a:spLocks noChangeShapeType="1"/>
                </p:cNvSpPr>
                <p:nvPr/>
              </p:nvSpPr>
              <p:spPr bwMode="auto">
                <a:xfrm>
                  <a:off x="1230" y="3283"/>
                  <a:ext cx="69" cy="0"/>
                </a:xfrm>
                <a:prstGeom prst="line">
                  <a:avLst/>
                </a:prstGeom>
                <a:noFill/>
                <a:ln w="19050">
                  <a:solidFill>
                    <a:schemeClr val="hlink"/>
                  </a:solidFill>
                  <a:round/>
                  <a:headEnd/>
                  <a:tailEnd/>
                </a:ln>
              </p:spPr>
              <p:txBody>
                <a:bodyPr>
                  <a:spAutoFit/>
                </a:bodyPr>
                <a:lstStyle/>
                <a:p>
                  <a:endParaRPr lang="en-US"/>
                </a:p>
              </p:txBody>
            </p:sp>
            <p:sp>
              <p:nvSpPr>
                <p:cNvPr id="11442" name="AutoShape 161"/>
                <p:cNvSpPr>
                  <a:spLocks noChangeArrowheads="1"/>
                </p:cNvSpPr>
                <p:nvPr/>
              </p:nvSpPr>
              <p:spPr bwMode="auto">
                <a:xfrm>
                  <a:off x="1309"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43" name="Line 162"/>
                <p:cNvSpPr>
                  <a:spLocks noChangeShapeType="1"/>
                </p:cNvSpPr>
                <p:nvPr/>
              </p:nvSpPr>
              <p:spPr bwMode="auto">
                <a:xfrm>
                  <a:off x="1309" y="3283"/>
                  <a:ext cx="69" cy="0"/>
                </a:xfrm>
                <a:prstGeom prst="line">
                  <a:avLst/>
                </a:prstGeom>
                <a:noFill/>
                <a:ln w="19050">
                  <a:solidFill>
                    <a:schemeClr val="hlink"/>
                  </a:solidFill>
                  <a:round/>
                  <a:headEnd/>
                  <a:tailEnd/>
                </a:ln>
              </p:spPr>
              <p:txBody>
                <a:bodyPr>
                  <a:spAutoFit/>
                </a:bodyPr>
                <a:lstStyle/>
                <a:p>
                  <a:endParaRPr lang="en-US"/>
                </a:p>
              </p:txBody>
            </p:sp>
            <p:sp>
              <p:nvSpPr>
                <p:cNvPr id="11444" name="AutoShape 163"/>
                <p:cNvSpPr>
                  <a:spLocks noChangeArrowheads="1"/>
                </p:cNvSpPr>
                <p:nvPr/>
              </p:nvSpPr>
              <p:spPr bwMode="auto">
                <a:xfrm>
                  <a:off x="1388"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45" name="Line 164"/>
                <p:cNvSpPr>
                  <a:spLocks noChangeShapeType="1"/>
                </p:cNvSpPr>
                <p:nvPr/>
              </p:nvSpPr>
              <p:spPr bwMode="auto">
                <a:xfrm>
                  <a:off x="1388" y="3283"/>
                  <a:ext cx="69" cy="0"/>
                </a:xfrm>
                <a:prstGeom prst="line">
                  <a:avLst/>
                </a:prstGeom>
                <a:noFill/>
                <a:ln w="19050">
                  <a:solidFill>
                    <a:schemeClr val="hlink"/>
                  </a:solidFill>
                  <a:round/>
                  <a:headEnd/>
                  <a:tailEnd/>
                </a:ln>
              </p:spPr>
              <p:txBody>
                <a:bodyPr>
                  <a:spAutoFit/>
                </a:bodyPr>
                <a:lstStyle/>
                <a:p>
                  <a:endParaRPr lang="en-US"/>
                </a:p>
              </p:txBody>
            </p:sp>
            <p:sp>
              <p:nvSpPr>
                <p:cNvPr id="11446" name="AutoShape 165"/>
                <p:cNvSpPr>
                  <a:spLocks noChangeArrowheads="1"/>
                </p:cNvSpPr>
                <p:nvPr/>
              </p:nvSpPr>
              <p:spPr bwMode="auto">
                <a:xfrm>
                  <a:off x="1467"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47" name="Line 166"/>
                <p:cNvSpPr>
                  <a:spLocks noChangeShapeType="1"/>
                </p:cNvSpPr>
                <p:nvPr/>
              </p:nvSpPr>
              <p:spPr bwMode="auto">
                <a:xfrm>
                  <a:off x="1467" y="3283"/>
                  <a:ext cx="69" cy="0"/>
                </a:xfrm>
                <a:prstGeom prst="line">
                  <a:avLst/>
                </a:prstGeom>
                <a:noFill/>
                <a:ln w="19050">
                  <a:solidFill>
                    <a:schemeClr val="hlink"/>
                  </a:solidFill>
                  <a:round/>
                  <a:headEnd/>
                  <a:tailEnd/>
                </a:ln>
              </p:spPr>
              <p:txBody>
                <a:bodyPr>
                  <a:spAutoFit/>
                </a:bodyPr>
                <a:lstStyle/>
                <a:p>
                  <a:endParaRPr lang="en-US"/>
                </a:p>
              </p:txBody>
            </p:sp>
            <p:sp>
              <p:nvSpPr>
                <p:cNvPr id="11448" name="AutoShape 167"/>
                <p:cNvSpPr>
                  <a:spLocks noChangeArrowheads="1"/>
                </p:cNvSpPr>
                <p:nvPr/>
              </p:nvSpPr>
              <p:spPr bwMode="auto">
                <a:xfrm>
                  <a:off x="1230"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49" name="Line 168"/>
                <p:cNvSpPr>
                  <a:spLocks noChangeShapeType="1"/>
                </p:cNvSpPr>
                <p:nvPr/>
              </p:nvSpPr>
              <p:spPr bwMode="auto">
                <a:xfrm>
                  <a:off x="1230" y="3217"/>
                  <a:ext cx="69" cy="0"/>
                </a:xfrm>
                <a:prstGeom prst="line">
                  <a:avLst/>
                </a:prstGeom>
                <a:noFill/>
                <a:ln w="19050">
                  <a:solidFill>
                    <a:schemeClr val="hlink"/>
                  </a:solidFill>
                  <a:round/>
                  <a:headEnd/>
                  <a:tailEnd/>
                </a:ln>
              </p:spPr>
              <p:txBody>
                <a:bodyPr>
                  <a:spAutoFit/>
                </a:bodyPr>
                <a:lstStyle/>
                <a:p>
                  <a:endParaRPr lang="en-US"/>
                </a:p>
              </p:txBody>
            </p:sp>
            <p:sp>
              <p:nvSpPr>
                <p:cNvPr id="11450" name="AutoShape 169"/>
                <p:cNvSpPr>
                  <a:spLocks noChangeArrowheads="1"/>
                </p:cNvSpPr>
                <p:nvPr/>
              </p:nvSpPr>
              <p:spPr bwMode="auto">
                <a:xfrm>
                  <a:off x="1309"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51" name="Line 170"/>
                <p:cNvSpPr>
                  <a:spLocks noChangeShapeType="1"/>
                </p:cNvSpPr>
                <p:nvPr/>
              </p:nvSpPr>
              <p:spPr bwMode="auto">
                <a:xfrm>
                  <a:off x="1309" y="3217"/>
                  <a:ext cx="69" cy="0"/>
                </a:xfrm>
                <a:prstGeom prst="line">
                  <a:avLst/>
                </a:prstGeom>
                <a:noFill/>
                <a:ln w="19050">
                  <a:solidFill>
                    <a:schemeClr val="hlink"/>
                  </a:solidFill>
                  <a:round/>
                  <a:headEnd/>
                  <a:tailEnd/>
                </a:ln>
              </p:spPr>
              <p:txBody>
                <a:bodyPr>
                  <a:spAutoFit/>
                </a:bodyPr>
                <a:lstStyle/>
                <a:p>
                  <a:endParaRPr lang="en-US"/>
                </a:p>
              </p:txBody>
            </p:sp>
            <p:sp>
              <p:nvSpPr>
                <p:cNvPr id="11452" name="AutoShape 171"/>
                <p:cNvSpPr>
                  <a:spLocks noChangeArrowheads="1"/>
                </p:cNvSpPr>
                <p:nvPr/>
              </p:nvSpPr>
              <p:spPr bwMode="auto">
                <a:xfrm>
                  <a:off x="1388"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53" name="Line 172"/>
                <p:cNvSpPr>
                  <a:spLocks noChangeShapeType="1"/>
                </p:cNvSpPr>
                <p:nvPr/>
              </p:nvSpPr>
              <p:spPr bwMode="auto">
                <a:xfrm>
                  <a:off x="1388" y="3217"/>
                  <a:ext cx="69" cy="0"/>
                </a:xfrm>
                <a:prstGeom prst="line">
                  <a:avLst/>
                </a:prstGeom>
                <a:noFill/>
                <a:ln w="19050">
                  <a:solidFill>
                    <a:schemeClr val="hlink"/>
                  </a:solidFill>
                  <a:round/>
                  <a:headEnd/>
                  <a:tailEnd/>
                </a:ln>
              </p:spPr>
              <p:txBody>
                <a:bodyPr>
                  <a:spAutoFit/>
                </a:bodyPr>
                <a:lstStyle/>
                <a:p>
                  <a:endParaRPr lang="en-US"/>
                </a:p>
              </p:txBody>
            </p:sp>
            <p:sp>
              <p:nvSpPr>
                <p:cNvPr id="11454" name="AutoShape 173"/>
                <p:cNvSpPr>
                  <a:spLocks noChangeArrowheads="1"/>
                </p:cNvSpPr>
                <p:nvPr/>
              </p:nvSpPr>
              <p:spPr bwMode="auto">
                <a:xfrm>
                  <a:off x="1467"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55" name="Line 174"/>
                <p:cNvSpPr>
                  <a:spLocks noChangeShapeType="1"/>
                </p:cNvSpPr>
                <p:nvPr/>
              </p:nvSpPr>
              <p:spPr bwMode="auto">
                <a:xfrm>
                  <a:off x="1467" y="3217"/>
                  <a:ext cx="69" cy="0"/>
                </a:xfrm>
                <a:prstGeom prst="line">
                  <a:avLst/>
                </a:prstGeom>
                <a:noFill/>
                <a:ln w="19050">
                  <a:solidFill>
                    <a:schemeClr val="hlink"/>
                  </a:solidFill>
                  <a:round/>
                  <a:headEnd/>
                  <a:tailEnd/>
                </a:ln>
              </p:spPr>
              <p:txBody>
                <a:bodyPr>
                  <a:spAutoFit/>
                </a:bodyPr>
                <a:lstStyle/>
                <a:p>
                  <a:endParaRPr lang="en-US"/>
                </a:p>
              </p:txBody>
            </p:sp>
            <p:sp>
              <p:nvSpPr>
                <p:cNvPr id="11456" name="AutoShape 175"/>
                <p:cNvSpPr>
                  <a:spLocks noChangeArrowheads="1"/>
                </p:cNvSpPr>
                <p:nvPr/>
              </p:nvSpPr>
              <p:spPr bwMode="auto">
                <a:xfrm>
                  <a:off x="1230"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57" name="Line 176"/>
                <p:cNvSpPr>
                  <a:spLocks noChangeShapeType="1"/>
                </p:cNvSpPr>
                <p:nvPr/>
              </p:nvSpPr>
              <p:spPr bwMode="auto">
                <a:xfrm>
                  <a:off x="1230" y="3151"/>
                  <a:ext cx="69" cy="0"/>
                </a:xfrm>
                <a:prstGeom prst="line">
                  <a:avLst/>
                </a:prstGeom>
                <a:noFill/>
                <a:ln w="19050">
                  <a:solidFill>
                    <a:schemeClr val="hlink"/>
                  </a:solidFill>
                  <a:round/>
                  <a:headEnd/>
                  <a:tailEnd/>
                </a:ln>
              </p:spPr>
              <p:txBody>
                <a:bodyPr>
                  <a:spAutoFit/>
                </a:bodyPr>
                <a:lstStyle/>
                <a:p>
                  <a:endParaRPr lang="en-US"/>
                </a:p>
              </p:txBody>
            </p:sp>
            <p:sp>
              <p:nvSpPr>
                <p:cNvPr id="11458" name="AutoShape 177"/>
                <p:cNvSpPr>
                  <a:spLocks noChangeArrowheads="1"/>
                </p:cNvSpPr>
                <p:nvPr/>
              </p:nvSpPr>
              <p:spPr bwMode="auto">
                <a:xfrm>
                  <a:off x="1309"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59" name="Line 178"/>
                <p:cNvSpPr>
                  <a:spLocks noChangeShapeType="1"/>
                </p:cNvSpPr>
                <p:nvPr/>
              </p:nvSpPr>
              <p:spPr bwMode="auto">
                <a:xfrm>
                  <a:off x="1309" y="3151"/>
                  <a:ext cx="69" cy="0"/>
                </a:xfrm>
                <a:prstGeom prst="line">
                  <a:avLst/>
                </a:prstGeom>
                <a:noFill/>
                <a:ln w="19050">
                  <a:solidFill>
                    <a:schemeClr val="hlink"/>
                  </a:solidFill>
                  <a:round/>
                  <a:headEnd/>
                  <a:tailEnd/>
                </a:ln>
              </p:spPr>
              <p:txBody>
                <a:bodyPr>
                  <a:spAutoFit/>
                </a:bodyPr>
                <a:lstStyle/>
                <a:p>
                  <a:endParaRPr lang="en-US"/>
                </a:p>
              </p:txBody>
            </p:sp>
            <p:sp>
              <p:nvSpPr>
                <p:cNvPr id="11460" name="AutoShape 179"/>
                <p:cNvSpPr>
                  <a:spLocks noChangeArrowheads="1"/>
                </p:cNvSpPr>
                <p:nvPr/>
              </p:nvSpPr>
              <p:spPr bwMode="auto">
                <a:xfrm>
                  <a:off x="1388"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61" name="Line 180"/>
                <p:cNvSpPr>
                  <a:spLocks noChangeShapeType="1"/>
                </p:cNvSpPr>
                <p:nvPr/>
              </p:nvSpPr>
              <p:spPr bwMode="auto">
                <a:xfrm>
                  <a:off x="1388" y="3151"/>
                  <a:ext cx="69" cy="0"/>
                </a:xfrm>
                <a:prstGeom prst="line">
                  <a:avLst/>
                </a:prstGeom>
                <a:noFill/>
                <a:ln w="19050">
                  <a:solidFill>
                    <a:schemeClr val="hlink"/>
                  </a:solidFill>
                  <a:round/>
                  <a:headEnd/>
                  <a:tailEnd/>
                </a:ln>
              </p:spPr>
              <p:txBody>
                <a:bodyPr>
                  <a:spAutoFit/>
                </a:bodyPr>
                <a:lstStyle/>
                <a:p>
                  <a:endParaRPr lang="en-US"/>
                </a:p>
              </p:txBody>
            </p:sp>
            <p:sp>
              <p:nvSpPr>
                <p:cNvPr id="11462" name="AutoShape 181"/>
                <p:cNvSpPr>
                  <a:spLocks noChangeArrowheads="1"/>
                </p:cNvSpPr>
                <p:nvPr/>
              </p:nvSpPr>
              <p:spPr bwMode="auto">
                <a:xfrm>
                  <a:off x="1467"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63" name="Line 182"/>
                <p:cNvSpPr>
                  <a:spLocks noChangeShapeType="1"/>
                </p:cNvSpPr>
                <p:nvPr/>
              </p:nvSpPr>
              <p:spPr bwMode="auto">
                <a:xfrm>
                  <a:off x="1467" y="3151"/>
                  <a:ext cx="69" cy="0"/>
                </a:xfrm>
                <a:prstGeom prst="line">
                  <a:avLst/>
                </a:prstGeom>
                <a:noFill/>
                <a:ln w="19050">
                  <a:solidFill>
                    <a:schemeClr val="hlink"/>
                  </a:solidFill>
                  <a:round/>
                  <a:headEnd/>
                  <a:tailEnd/>
                </a:ln>
              </p:spPr>
              <p:txBody>
                <a:bodyPr>
                  <a:spAutoFit/>
                </a:bodyPr>
                <a:lstStyle/>
                <a:p>
                  <a:endParaRPr lang="en-US"/>
                </a:p>
              </p:txBody>
            </p:sp>
            <p:sp>
              <p:nvSpPr>
                <p:cNvPr id="11464" name="AutoShape 183"/>
                <p:cNvSpPr>
                  <a:spLocks noChangeArrowheads="1"/>
                </p:cNvSpPr>
                <p:nvPr/>
              </p:nvSpPr>
              <p:spPr bwMode="auto">
                <a:xfrm>
                  <a:off x="1230"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65" name="Line 184"/>
                <p:cNvSpPr>
                  <a:spLocks noChangeShapeType="1"/>
                </p:cNvSpPr>
                <p:nvPr/>
              </p:nvSpPr>
              <p:spPr bwMode="auto">
                <a:xfrm>
                  <a:off x="1230" y="3085"/>
                  <a:ext cx="69" cy="0"/>
                </a:xfrm>
                <a:prstGeom prst="line">
                  <a:avLst/>
                </a:prstGeom>
                <a:noFill/>
                <a:ln w="19050">
                  <a:solidFill>
                    <a:schemeClr val="hlink"/>
                  </a:solidFill>
                  <a:round/>
                  <a:headEnd/>
                  <a:tailEnd/>
                </a:ln>
              </p:spPr>
              <p:txBody>
                <a:bodyPr>
                  <a:spAutoFit/>
                </a:bodyPr>
                <a:lstStyle/>
                <a:p>
                  <a:endParaRPr lang="en-US"/>
                </a:p>
              </p:txBody>
            </p:sp>
            <p:sp>
              <p:nvSpPr>
                <p:cNvPr id="11466" name="AutoShape 185"/>
                <p:cNvSpPr>
                  <a:spLocks noChangeArrowheads="1"/>
                </p:cNvSpPr>
                <p:nvPr/>
              </p:nvSpPr>
              <p:spPr bwMode="auto">
                <a:xfrm>
                  <a:off x="1309"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67" name="Line 186"/>
                <p:cNvSpPr>
                  <a:spLocks noChangeShapeType="1"/>
                </p:cNvSpPr>
                <p:nvPr/>
              </p:nvSpPr>
              <p:spPr bwMode="auto">
                <a:xfrm>
                  <a:off x="1309" y="3085"/>
                  <a:ext cx="69" cy="0"/>
                </a:xfrm>
                <a:prstGeom prst="line">
                  <a:avLst/>
                </a:prstGeom>
                <a:noFill/>
                <a:ln w="19050">
                  <a:solidFill>
                    <a:schemeClr val="hlink"/>
                  </a:solidFill>
                  <a:round/>
                  <a:headEnd/>
                  <a:tailEnd/>
                </a:ln>
              </p:spPr>
              <p:txBody>
                <a:bodyPr>
                  <a:spAutoFit/>
                </a:bodyPr>
                <a:lstStyle/>
                <a:p>
                  <a:endParaRPr lang="en-US"/>
                </a:p>
              </p:txBody>
            </p:sp>
            <p:sp>
              <p:nvSpPr>
                <p:cNvPr id="11468" name="AutoShape 187"/>
                <p:cNvSpPr>
                  <a:spLocks noChangeArrowheads="1"/>
                </p:cNvSpPr>
                <p:nvPr/>
              </p:nvSpPr>
              <p:spPr bwMode="auto">
                <a:xfrm>
                  <a:off x="1388"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69" name="Line 188"/>
                <p:cNvSpPr>
                  <a:spLocks noChangeShapeType="1"/>
                </p:cNvSpPr>
                <p:nvPr/>
              </p:nvSpPr>
              <p:spPr bwMode="auto">
                <a:xfrm>
                  <a:off x="1388" y="3085"/>
                  <a:ext cx="69" cy="0"/>
                </a:xfrm>
                <a:prstGeom prst="line">
                  <a:avLst/>
                </a:prstGeom>
                <a:noFill/>
                <a:ln w="19050">
                  <a:solidFill>
                    <a:schemeClr val="hlink"/>
                  </a:solidFill>
                  <a:round/>
                  <a:headEnd/>
                  <a:tailEnd/>
                </a:ln>
              </p:spPr>
              <p:txBody>
                <a:bodyPr>
                  <a:spAutoFit/>
                </a:bodyPr>
                <a:lstStyle/>
                <a:p>
                  <a:endParaRPr lang="en-US"/>
                </a:p>
              </p:txBody>
            </p:sp>
            <p:sp>
              <p:nvSpPr>
                <p:cNvPr id="11470" name="AutoShape 189"/>
                <p:cNvSpPr>
                  <a:spLocks noChangeArrowheads="1"/>
                </p:cNvSpPr>
                <p:nvPr/>
              </p:nvSpPr>
              <p:spPr bwMode="auto">
                <a:xfrm>
                  <a:off x="1467"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71" name="Line 190"/>
                <p:cNvSpPr>
                  <a:spLocks noChangeShapeType="1"/>
                </p:cNvSpPr>
                <p:nvPr/>
              </p:nvSpPr>
              <p:spPr bwMode="auto">
                <a:xfrm>
                  <a:off x="1467" y="3085"/>
                  <a:ext cx="69" cy="0"/>
                </a:xfrm>
                <a:prstGeom prst="line">
                  <a:avLst/>
                </a:prstGeom>
                <a:noFill/>
                <a:ln w="19050">
                  <a:solidFill>
                    <a:schemeClr val="hlink"/>
                  </a:solidFill>
                  <a:round/>
                  <a:headEnd/>
                  <a:tailEnd/>
                </a:ln>
              </p:spPr>
              <p:txBody>
                <a:bodyPr>
                  <a:spAutoFit/>
                </a:bodyPr>
                <a:lstStyle/>
                <a:p>
                  <a:endParaRPr lang="en-US"/>
                </a:p>
              </p:txBody>
            </p:sp>
          </p:grpSp>
          <p:grpSp>
            <p:nvGrpSpPr>
              <p:cNvPr id="10" name="Group 191"/>
              <p:cNvGrpSpPr>
                <a:grpSpLocks/>
              </p:cNvGrpSpPr>
              <p:nvPr/>
            </p:nvGrpSpPr>
            <p:grpSpPr bwMode="auto">
              <a:xfrm>
                <a:off x="2418" y="3072"/>
                <a:ext cx="306" cy="256"/>
                <a:chOff x="1230" y="3052"/>
                <a:chExt cx="306" cy="256"/>
              </a:xfrm>
            </p:grpSpPr>
            <p:sp>
              <p:nvSpPr>
                <p:cNvPr id="11408" name="AutoShape 192"/>
                <p:cNvSpPr>
                  <a:spLocks noChangeArrowheads="1"/>
                </p:cNvSpPr>
                <p:nvPr/>
              </p:nvSpPr>
              <p:spPr bwMode="auto">
                <a:xfrm>
                  <a:off x="1230"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09" name="Line 193"/>
                <p:cNvSpPr>
                  <a:spLocks noChangeShapeType="1"/>
                </p:cNvSpPr>
                <p:nvPr/>
              </p:nvSpPr>
              <p:spPr bwMode="auto">
                <a:xfrm>
                  <a:off x="1230" y="3283"/>
                  <a:ext cx="69" cy="0"/>
                </a:xfrm>
                <a:prstGeom prst="line">
                  <a:avLst/>
                </a:prstGeom>
                <a:noFill/>
                <a:ln w="19050">
                  <a:solidFill>
                    <a:schemeClr val="hlink"/>
                  </a:solidFill>
                  <a:round/>
                  <a:headEnd/>
                  <a:tailEnd/>
                </a:ln>
              </p:spPr>
              <p:txBody>
                <a:bodyPr>
                  <a:spAutoFit/>
                </a:bodyPr>
                <a:lstStyle/>
                <a:p>
                  <a:endParaRPr lang="en-US"/>
                </a:p>
              </p:txBody>
            </p:sp>
            <p:sp>
              <p:nvSpPr>
                <p:cNvPr id="11410" name="AutoShape 194"/>
                <p:cNvSpPr>
                  <a:spLocks noChangeArrowheads="1"/>
                </p:cNvSpPr>
                <p:nvPr/>
              </p:nvSpPr>
              <p:spPr bwMode="auto">
                <a:xfrm>
                  <a:off x="1309"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11" name="Line 195"/>
                <p:cNvSpPr>
                  <a:spLocks noChangeShapeType="1"/>
                </p:cNvSpPr>
                <p:nvPr/>
              </p:nvSpPr>
              <p:spPr bwMode="auto">
                <a:xfrm>
                  <a:off x="1309" y="3283"/>
                  <a:ext cx="69" cy="0"/>
                </a:xfrm>
                <a:prstGeom prst="line">
                  <a:avLst/>
                </a:prstGeom>
                <a:noFill/>
                <a:ln w="19050">
                  <a:solidFill>
                    <a:schemeClr val="hlink"/>
                  </a:solidFill>
                  <a:round/>
                  <a:headEnd/>
                  <a:tailEnd/>
                </a:ln>
              </p:spPr>
              <p:txBody>
                <a:bodyPr>
                  <a:spAutoFit/>
                </a:bodyPr>
                <a:lstStyle/>
                <a:p>
                  <a:endParaRPr lang="en-US"/>
                </a:p>
              </p:txBody>
            </p:sp>
            <p:sp>
              <p:nvSpPr>
                <p:cNvPr id="11412" name="AutoShape 196"/>
                <p:cNvSpPr>
                  <a:spLocks noChangeArrowheads="1"/>
                </p:cNvSpPr>
                <p:nvPr/>
              </p:nvSpPr>
              <p:spPr bwMode="auto">
                <a:xfrm>
                  <a:off x="1388"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13" name="Line 197"/>
                <p:cNvSpPr>
                  <a:spLocks noChangeShapeType="1"/>
                </p:cNvSpPr>
                <p:nvPr/>
              </p:nvSpPr>
              <p:spPr bwMode="auto">
                <a:xfrm>
                  <a:off x="1388" y="3283"/>
                  <a:ext cx="69" cy="0"/>
                </a:xfrm>
                <a:prstGeom prst="line">
                  <a:avLst/>
                </a:prstGeom>
                <a:noFill/>
                <a:ln w="19050">
                  <a:solidFill>
                    <a:schemeClr val="hlink"/>
                  </a:solidFill>
                  <a:round/>
                  <a:headEnd/>
                  <a:tailEnd/>
                </a:ln>
              </p:spPr>
              <p:txBody>
                <a:bodyPr>
                  <a:spAutoFit/>
                </a:bodyPr>
                <a:lstStyle/>
                <a:p>
                  <a:endParaRPr lang="en-US"/>
                </a:p>
              </p:txBody>
            </p:sp>
            <p:sp>
              <p:nvSpPr>
                <p:cNvPr id="11414" name="AutoShape 198"/>
                <p:cNvSpPr>
                  <a:spLocks noChangeArrowheads="1"/>
                </p:cNvSpPr>
                <p:nvPr/>
              </p:nvSpPr>
              <p:spPr bwMode="auto">
                <a:xfrm>
                  <a:off x="1467"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15" name="Line 199"/>
                <p:cNvSpPr>
                  <a:spLocks noChangeShapeType="1"/>
                </p:cNvSpPr>
                <p:nvPr/>
              </p:nvSpPr>
              <p:spPr bwMode="auto">
                <a:xfrm>
                  <a:off x="1467" y="3283"/>
                  <a:ext cx="69" cy="0"/>
                </a:xfrm>
                <a:prstGeom prst="line">
                  <a:avLst/>
                </a:prstGeom>
                <a:noFill/>
                <a:ln w="19050">
                  <a:solidFill>
                    <a:schemeClr val="hlink"/>
                  </a:solidFill>
                  <a:round/>
                  <a:headEnd/>
                  <a:tailEnd/>
                </a:ln>
              </p:spPr>
              <p:txBody>
                <a:bodyPr>
                  <a:spAutoFit/>
                </a:bodyPr>
                <a:lstStyle/>
                <a:p>
                  <a:endParaRPr lang="en-US"/>
                </a:p>
              </p:txBody>
            </p:sp>
            <p:sp>
              <p:nvSpPr>
                <p:cNvPr id="11416" name="AutoShape 200"/>
                <p:cNvSpPr>
                  <a:spLocks noChangeArrowheads="1"/>
                </p:cNvSpPr>
                <p:nvPr/>
              </p:nvSpPr>
              <p:spPr bwMode="auto">
                <a:xfrm>
                  <a:off x="1230"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17" name="Line 201"/>
                <p:cNvSpPr>
                  <a:spLocks noChangeShapeType="1"/>
                </p:cNvSpPr>
                <p:nvPr/>
              </p:nvSpPr>
              <p:spPr bwMode="auto">
                <a:xfrm>
                  <a:off x="1230" y="3217"/>
                  <a:ext cx="69" cy="0"/>
                </a:xfrm>
                <a:prstGeom prst="line">
                  <a:avLst/>
                </a:prstGeom>
                <a:noFill/>
                <a:ln w="19050">
                  <a:solidFill>
                    <a:schemeClr val="hlink"/>
                  </a:solidFill>
                  <a:round/>
                  <a:headEnd/>
                  <a:tailEnd/>
                </a:ln>
              </p:spPr>
              <p:txBody>
                <a:bodyPr>
                  <a:spAutoFit/>
                </a:bodyPr>
                <a:lstStyle/>
                <a:p>
                  <a:endParaRPr lang="en-US"/>
                </a:p>
              </p:txBody>
            </p:sp>
            <p:sp>
              <p:nvSpPr>
                <p:cNvPr id="11418" name="AutoShape 202"/>
                <p:cNvSpPr>
                  <a:spLocks noChangeArrowheads="1"/>
                </p:cNvSpPr>
                <p:nvPr/>
              </p:nvSpPr>
              <p:spPr bwMode="auto">
                <a:xfrm>
                  <a:off x="1309"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19" name="Line 203"/>
                <p:cNvSpPr>
                  <a:spLocks noChangeShapeType="1"/>
                </p:cNvSpPr>
                <p:nvPr/>
              </p:nvSpPr>
              <p:spPr bwMode="auto">
                <a:xfrm>
                  <a:off x="1309" y="3217"/>
                  <a:ext cx="69" cy="0"/>
                </a:xfrm>
                <a:prstGeom prst="line">
                  <a:avLst/>
                </a:prstGeom>
                <a:noFill/>
                <a:ln w="19050">
                  <a:solidFill>
                    <a:schemeClr val="hlink"/>
                  </a:solidFill>
                  <a:round/>
                  <a:headEnd/>
                  <a:tailEnd/>
                </a:ln>
              </p:spPr>
              <p:txBody>
                <a:bodyPr>
                  <a:spAutoFit/>
                </a:bodyPr>
                <a:lstStyle/>
                <a:p>
                  <a:endParaRPr lang="en-US"/>
                </a:p>
              </p:txBody>
            </p:sp>
            <p:sp>
              <p:nvSpPr>
                <p:cNvPr id="11420" name="AutoShape 204"/>
                <p:cNvSpPr>
                  <a:spLocks noChangeArrowheads="1"/>
                </p:cNvSpPr>
                <p:nvPr/>
              </p:nvSpPr>
              <p:spPr bwMode="auto">
                <a:xfrm>
                  <a:off x="1388"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21" name="Line 205"/>
                <p:cNvSpPr>
                  <a:spLocks noChangeShapeType="1"/>
                </p:cNvSpPr>
                <p:nvPr/>
              </p:nvSpPr>
              <p:spPr bwMode="auto">
                <a:xfrm>
                  <a:off x="1388" y="3217"/>
                  <a:ext cx="69" cy="0"/>
                </a:xfrm>
                <a:prstGeom prst="line">
                  <a:avLst/>
                </a:prstGeom>
                <a:noFill/>
                <a:ln w="19050">
                  <a:solidFill>
                    <a:schemeClr val="hlink"/>
                  </a:solidFill>
                  <a:round/>
                  <a:headEnd/>
                  <a:tailEnd/>
                </a:ln>
              </p:spPr>
              <p:txBody>
                <a:bodyPr>
                  <a:spAutoFit/>
                </a:bodyPr>
                <a:lstStyle/>
                <a:p>
                  <a:endParaRPr lang="en-US"/>
                </a:p>
              </p:txBody>
            </p:sp>
            <p:sp>
              <p:nvSpPr>
                <p:cNvPr id="11422" name="AutoShape 206"/>
                <p:cNvSpPr>
                  <a:spLocks noChangeArrowheads="1"/>
                </p:cNvSpPr>
                <p:nvPr/>
              </p:nvSpPr>
              <p:spPr bwMode="auto">
                <a:xfrm>
                  <a:off x="1467"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23" name="Line 207"/>
                <p:cNvSpPr>
                  <a:spLocks noChangeShapeType="1"/>
                </p:cNvSpPr>
                <p:nvPr/>
              </p:nvSpPr>
              <p:spPr bwMode="auto">
                <a:xfrm>
                  <a:off x="1467" y="3217"/>
                  <a:ext cx="69" cy="0"/>
                </a:xfrm>
                <a:prstGeom prst="line">
                  <a:avLst/>
                </a:prstGeom>
                <a:noFill/>
                <a:ln w="19050">
                  <a:solidFill>
                    <a:schemeClr val="hlink"/>
                  </a:solidFill>
                  <a:round/>
                  <a:headEnd/>
                  <a:tailEnd/>
                </a:ln>
              </p:spPr>
              <p:txBody>
                <a:bodyPr>
                  <a:spAutoFit/>
                </a:bodyPr>
                <a:lstStyle/>
                <a:p>
                  <a:endParaRPr lang="en-US"/>
                </a:p>
              </p:txBody>
            </p:sp>
            <p:sp>
              <p:nvSpPr>
                <p:cNvPr id="11424" name="AutoShape 208"/>
                <p:cNvSpPr>
                  <a:spLocks noChangeArrowheads="1"/>
                </p:cNvSpPr>
                <p:nvPr/>
              </p:nvSpPr>
              <p:spPr bwMode="auto">
                <a:xfrm>
                  <a:off x="1230"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25" name="Line 209"/>
                <p:cNvSpPr>
                  <a:spLocks noChangeShapeType="1"/>
                </p:cNvSpPr>
                <p:nvPr/>
              </p:nvSpPr>
              <p:spPr bwMode="auto">
                <a:xfrm>
                  <a:off x="1230" y="3151"/>
                  <a:ext cx="69" cy="0"/>
                </a:xfrm>
                <a:prstGeom prst="line">
                  <a:avLst/>
                </a:prstGeom>
                <a:noFill/>
                <a:ln w="19050">
                  <a:solidFill>
                    <a:schemeClr val="hlink"/>
                  </a:solidFill>
                  <a:round/>
                  <a:headEnd/>
                  <a:tailEnd/>
                </a:ln>
              </p:spPr>
              <p:txBody>
                <a:bodyPr>
                  <a:spAutoFit/>
                </a:bodyPr>
                <a:lstStyle/>
                <a:p>
                  <a:endParaRPr lang="en-US"/>
                </a:p>
              </p:txBody>
            </p:sp>
            <p:sp>
              <p:nvSpPr>
                <p:cNvPr id="11426" name="AutoShape 210"/>
                <p:cNvSpPr>
                  <a:spLocks noChangeArrowheads="1"/>
                </p:cNvSpPr>
                <p:nvPr/>
              </p:nvSpPr>
              <p:spPr bwMode="auto">
                <a:xfrm>
                  <a:off x="1309"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27" name="Line 211"/>
                <p:cNvSpPr>
                  <a:spLocks noChangeShapeType="1"/>
                </p:cNvSpPr>
                <p:nvPr/>
              </p:nvSpPr>
              <p:spPr bwMode="auto">
                <a:xfrm>
                  <a:off x="1309" y="3151"/>
                  <a:ext cx="69" cy="0"/>
                </a:xfrm>
                <a:prstGeom prst="line">
                  <a:avLst/>
                </a:prstGeom>
                <a:noFill/>
                <a:ln w="19050">
                  <a:solidFill>
                    <a:schemeClr val="hlink"/>
                  </a:solidFill>
                  <a:round/>
                  <a:headEnd/>
                  <a:tailEnd/>
                </a:ln>
              </p:spPr>
              <p:txBody>
                <a:bodyPr>
                  <a:spAutoFit/>
                </a:bodyPr>
                <a:lstStyle/>
                <a:p>
                  <a:endParaRPr lang="en-US"/>
                </a:p>
              </p:txBody>
            </p:sp>
            <p:sp>
              <p:nvSpPr>
                <p:cNvPr id="11428" name="AutoShape 212"/>
                <p:cNvSpPr>
                  <a:spLocks noChangeArrowheads="1"/>
                </p:cNvSpPr>
                <p:nvPr/>
              </p:nvSpPr>
              <p:spPr bwMode="auto">
                <a:xfrm>
                  <a:off x="1388"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29" name="Line 213"/>
                <p:cNvSpPr>
                  <a:spLocks noChangeShapeType="1"/>
                </p:cNvSpPr>
                <p:nvPr/>
              </p:nvSpPr>
              <p:spPr bwMode="auto">
                <a:xfrm>
                  <a:off x="1388" y="3151"/>
                  <a:ext cx="69" cy="0"/>
                </a:xfrm>
                <a:prstGeom prst="line">
                  <a:avLst/>
                </a:prstGeom>
                <a:noFill/>
                <a:ln w="19050">
                  <a:solidFill>
                    <a:schemeClr val="hlink"/>
                  </a:solidFill>
                  <a:round/>
                  <a:headEnd/>
                  <a:tailEnd/>
                </a:ln>
              </p:spPr>
              <p:txBody>
                <a:bodyPr>
                  <a:spAutoFit/>
                </a:bodyPr>
                <a:lstStyle/>
                <a:p>
                  <a:endParaRPr lang="en-US"/>
                </a:p>
              </p:txBody>
            </p:sp>
            <p:sp>
              <p:nvSpPr>
                <p:cNvPr id="11430" name="AutoShape 214"/>
                <p:cNvSpPr>
                  <a:spLocks noChangeArrowheads="1"/>
                </p:cNvSpPr>
                <p:nvPr/>
              </p:nvSpPr>
              <p:spPr bwMode="auto">
                <a:xfrm>
                  <a:off x="1467"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31" name="Line 215"/>
                <p:cNvSpPr>
                  <a:spLocks noChangeShapeType="1"/>
                </p:cNvSpPr>
                <p:nvPr/>
              </p:nvSpPr>
              <p:spPr bwMode="auto">
                <a:xfrm>
                  <a:off x="1467" y="3151"/>
                  <a:ext cx="69" cy="0"/>
                </a:xfrm>
                <a:prstGeom prst="line">
                  <a:avLst/>
                </a:prstGeom>
                <a:noFill/>
                <a:ln w="19050">
                  <a:solidFill>
                    <a:schemeClr val="hlink"/>
                  </a:solidFill>
                  <a:round/>
                  <a:headEnd/>
                  <a:tailEnd/>
                </a:ln>
              </p:spPr>
              <p:txBody>
                <a:bodyPr>
                  <a:spAutoFit/>
                </a:bodyPr>
                <a:lstStyle/>
                <a:p>
                  <a:endParaRPr lang="en-US"/>
                </a:p>
              </p:txBody>
            </p:sp>
            <p:sp>
              <p:nvSpPr>
                <p:cNvPr id="11432" name="AutoShape 216"/>
                <p:cNvSpPr>
                  <a:spLocks noChangeArrowheads="1"/>
                </p:cNvSpPr>
                <p:nvPr/>
              </p:nvSpPr>
              <p:spPr bwMode="auto">
                <a:xfrm>
                  <a:off x="1230"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33" name="Line 217"/>
                <p:cNvSpPr>
                  <a:spLocks noChangeShapeType="1"/>
                </p:cNvSpPr>
                <p:nvPr/>
              </p:nvSpPr>
              <p:spPr bwMode="auto">
                <a:xfrm>
                  <a:off x="1230" y="3085"/>
                  <a:ext cx="69" cy="0"/>
                </a:xfrm>
                <a:prstGeom prst="line">
                  <a:avLst/>
                </a:prstGeom>
                <a:noFill/>
                <a:ln w="19050">
                  <a:solidFill>
                    <a:schemeClr val="hlink"/>
                  </a:solidFill>
                  <a:round/>
                  <a:headEnd/>
                  <a:tailEnd/>
                </a:ln>
              </p:spPr>
              <p:txBody>
                <a:bodyPr>
                  <a:spAutoFit/>
                </a:bodyPr>
                <a:lstStyle/>
                <a:p>
                  <a:endParaRPr lang="en-US"/>
                </a:p>
              </p:txBody>
            </p:sp>
            <p:sp>
              <p:nvSpPr>
                <p:cNvPr id="11434" name="AutoShape 218"/>
                <p:cNvSpPr>
                  <a:spLocks noChangeArrowheads="1"/>
                </p:cNvSpPr>
                <p:nvPr/>
              </p:nvSpPr>
              <p:spPr bwMode="auto">
                <a:xfrm>
                  <a:off x="1309"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35" name="Line 219"/>
                <p:cNvSpPr>
                  <a:spLocks noChangeShapeType="1"/>
                </p:cNvSpPr>
                <p:nvPr/>
              </p:nvSpPr>
              <p:spPr bwMode="auto">
                <a:xfrm>
                  <a:off x="1309" y="3085"/>
                  <a:ext cx="69" cy="0"/>
                </a:xfrm>
                <a:prstGeom prst="line">
                  <a:avLst/>
                </a:prstGeom>
                <a:noFill/>
                <a:ln w="19050">
                  <a:solidFill>
                    <a:schemeClr val="hlink"/>
                  </a:solidFill>
                  <a:round/>
                  <a:headEnd/>
                  <a:tailEnd/>
                </a:ln>
              </p:spPr>
              <p:txBody>
                <a:bodyPr>
                  <a:spAutoFit/>
                </a:bodyPr>
                <a:lstStyle/>
                <a:p>
                  <a:endParaRPr lang="en-US"/>
                </a:p>
              </p:txBody>
            </p:sp>
            <p:sp>
              <p:nvSpPr>
                <p:cNvPr id="11436" name="AutoShape 220"/>
                <p:cNvSpPr>
                  <a:spLocks noChangeArrowheads="1"/>
                </p:cNvSpPr>
                <p:nvPr/>
              </p:nvSpPr>
              <p:spPr bwMode="auto">
                <a:xfrm>
                  <a:off x="1388"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37" name="Line 221"/>
                <p:cNvSpPr>
                  <a:spLocks noChangeShapeType="1"/>
                </p:cNvSpPr>
                <p:nvPr/>
              </p:nvSpPr>
              <p:spPr bwMode="auto">
                <a:xfrm>
                  <a:off x="1388" y="3085"/>
                  <a:ext cx="69" cy="0"/>
                </a:xfrm>
                <a:prstGeom prst="line">
                  <a:avLst/>
                </a:prstGeom>
                <a:noFill/>
                <a:ln w="19050">
                  <a:solidFill>
                    <a:schemeClr val="hlink"/>
                  </a:solidFill>
                  <a:round/>
                  <a:headEnd/>
                  <a:tailEnd/>
                </a:ln>
              </p:spPr>
              <p:txBody>
                <a:bodyPr>
                  <a:spAutoFit/>
                </a:bodyPr>
                <a:lstStyle/>
                <a:p>
                  <a:endParaRPr lang="en-US"/>
                </a:p>
              </p:txBody>
            </p:sp>
            <p:sp>
              <p:nvSpPr>
                <p:cNvPr id="11438" name="AutoShape 222"/>
                <p:cNvSpPr>
                  <a:spLocks noChangeArrowheads="1"/>
                </p:cNvSpPr>
                <p:nvPr/>
              </p:nvSpPr>
              <p:spPr bwMode="auto">
                <a:xfrm>
                  <a:off x="1467"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439" name="Line 223"/>
                <p:cNvSpPr>
                  <a:spLocks noChangeShapeType="1"/>
                </p:cNvSpPr>
                <p:nvPr/>
              </p:nvSpPr>
              <p:spPr bwMode="auto">
                <a:xfrm>
                  <a:off x="1467" y="3085"/>
                  <a:ext cx="69" cy="0"/>
                </a:xfrm>
                <a:prstGeom prst="line">
                  <a:avLst/>
                </a:prstGeom>
                <a:noFill/>
                <a:ln w="19050">
                  <a:solidFill>
                    <a:schemeClr val="hlink"/>
                  </a:solidFill>
                  <a:round/>
                  <a:headEnd/>
                  <a:tailEnd/>
                </a:ln>
              </p:spPr>
              <p:txBody>
                <a:bodyPr>
                  <a:spAutoFit/>
                </a:bodyPr>
                <a:lstStyle/>
                <a:p>
                  <a:endParaRPr lang="en-US"/>
                </a:p>
              </p:txBody>
            </p:sp>
          </p:grpSp>
        </p:grpSp>
        <p:sp>
          <p:nvSpPr>
            <p:cNvPr id="11398" name="Rectangle 224"/>
            <p:cNvSpPr>
              <a:spLocks noChangeArrowheads="1"/>
            </p:cNvSpPr>
            <p:nvPr/>
          </p:nvSpPr>
          <p:spPr bwMode="auto">
            <a:xfrm>
              <a:off x="3936"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399" name="Rectangle 225"/>
            <p:cNvSpPr>
              <a:spLocks noChangeArrowheads="1"/>
            </p:cNvSpPr>
            <p:nvPr/>
          </p:nvSpPr>
          <p:spPr bwMode="auto">
            <a:xfrm>
              <a:off x="4095"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400" name="Rectangle 226"/>
            <p:cNvSpPr>
              <a:spLocks noChangeArrowheads="1"/>
            </p:cNvSpPr>
            <p:nvPr/>
          </p:nvSpPr>
          <p:spPr bwMode="auto">
            <a:xfrm>
              <a:off x="4254"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401" name="Rectangle 227"/>
            <p:cNvSpPr>
              <a:spLocks noChangeArrowheads="1"/>
            </p:cNvSpPr>
            <p:nvPr/>
          </p:nvSpPr>
          <p:spPr bwMode="auto">
            <a:xfrm>
              <a:off x="4414"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402" name="Rectangle 228"/>
            <p:cNvSpPr>
              <a:spLocks noChangeArrowheads="1"/>
            </p:cNvSpPr>
            <p:nvPr/>
          </p:nvSpPr>
          <p:spPr bwMode="auto">
            <a:xfrm>
              <a:off x="4576"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403" name="Rectangle 229"/>
            <p:cNvSpPr>
              <a:spLocks noChangeArrowheads="1"/>
            </p:cNvSpPr>
            <p:nvPr/>
          </p:nvSpPr>
          <p:spPr bwMode="auto">
            <a:xfrm>
              <a:off x="4733"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404" name="Rectangle 230"/>
            <p:cNvSpPr>
              <a:spLocks noChangeArrowheads="1"/>
            </p:cNvSpPr>
            <p:nvPr/>
          </p:nvSpPr>
          <p:spPr bwMode="auto">
            <a:xfrm>
              <a:off x="4892"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405" name="Rectangle 231"/>
            <p:cNvSpPr>
              <a:spLocks noChangeArrowheads="1"/>
            </p:cNvSpPr>
            <p:nvPr/>
          </p:nvSpPr>
          <p:spPr bwMode="auto">
            <a:xfrm>
              <a:off x="5052" y="2958"/>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grpSp>
      <p:grpSp>
        <p:nvGrpSpPr>
          <p:cNvPr id="11" name="Group 232"/>
          <p:cNvGrpSpPr>
            <a:grpSpLocks/>
          </p:cNvGrpSpPr>
          <p:nvPr/>
        </p:nvGrpSpPr>
        <p:grpSpPr bwMode="auto">
          <a:xfrm>
            <a:off x="3600450" y="4695825"/>
            <a:ext cx="990600" cy="654050"/>
            <a:chOff x="2496" y="2916"/>
            <a:chExt cx="624" cy="412"/>
          </a:xfrm>
        </p:grpSpPr>
        <p:grpSp>
          <p:nvGrpSpPr>
            <p:cNvPr id="12" name="Group 233"/>
            <p:cNvGrpSpPr>
              <a:grpSpLocks/>
            </p:cNvGrpSpPr>
            <p:nvPr/>
          </p:nvGrpSpPr>
          <p:grpSpPr bwMode="auto">
            <a:xfrm>
              <a:off x="2496" y="3072"/>
              <a:ext cx="624" cy="256"/>
              <a:chOff x="2418" y="3072"/>
              <a:chExt cx="624" cy="256"/>
            </a:xfrm>
          </p:grpSpPr>
          <p:grpSp>
            <p:nvGrpSpPr>
              <p:cNvPr id="13" name="Group 234"/>
              <p:cNvGrpSpPr>
                <a:grpSpLocks/>
              </p:cNvGrpSpPr>
              <p:nvPr/>
            </p:nvGrpSpPr>
            <p:grpSpPr bwMode="auto">
              <a:xfrm>
                <a:off x="2736" y="3072"/>
                <a:ext cx="306" cy="256"/>
                <a:chOff x="1230" y="3052"/>
                <a:chExt cx="306" cy="256"/>
              </a:xfrm>
            </p:grpSpPr>
            <p:sp>
              <p:nvSpPr>
                <p:cNvPr id="11364" name="AutoShape 235"/>
                <p:cNvSpPr>
                  <a:spLocks noChangeArrowheads="1"/>
                </p:cNvSpPr>
                <p:nvPr/>
              </p:nvSpPr>
              <p:spPr bwMode="auto">
                <a:xfrm>
                  <a:off x="1230"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65" name="Line 236"/>
                <p:cNvSpPr>
                  <a:spLocks noChangeShapeType="1"/>
                </p:cNvSpPr>
                <p:nvPr/>
              </p:nvSpPr>
              <p:spPr bwMode="auto">
                <a:xfrm>
                  <a:off x="1230" y="3283"/>
                  <a:ext cx="69" cy="0"/>
                </a:xfrm>
                <a:prstGeom prst="line">
                  <a:avLst/>
                </a:prstGeom>
                <a:noFill/>
                <a:ln w="19050">
                  <a:solidFill>
                    <a:schemeClr val="hlink"/>
                  </a:solidFill>
                  <a:round/>
                  <a:headEnd/>
                  <a:tailEnd/>
                </a:ln>
              </p:spPr>
              <p:txBody>
                <a:bodyPr>
                  <a:spAutoFit/>
                </a:bodyPr>
                <a:lstStyle/>
                <a:p>
                  <a:endParaRPr lang="en-US"/>
                </a:p>
              </p:txBody>
            </p:sp>
            <p:sp>
              <p:nvSpPr>
                <p:cNvPr id="11366" name="AutoShape 237"/>
                <p:cNvSpPr>
                  <a:spLocks noChangeArrowheads="1"/>
                </p:cNvSpPr>
                <p:nvPr/>
              </p:nvSpPr>
              <p:spPr bwMode="auto">
                <a:xfrm>
                  <a:off x="1309"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67" name="Line 238"/>
                <p:cNvSpPr>
                  <a:spLocks noChangeShapeType="1"/>
                </p:cNvSpPr>
                <p:nvPr/>
              </p:nvSpPr>
              <p:spPr bwMode="auto">
                <a:xfrm>
                  <a:off x="1309" y="3283"/>
                  <a:ext cx="69" cy="0"/>
                </a:xfrm>
                <a:prstGeom prst="line">
                  <a:avLst/>
                </a:prstGeom>
                <a:noFill/>
                <a:ln w="19050">
                  <a:solidFill>
                    <a:schemeClr val="hlink"/>
                  </a:solidFill>
                  <a:round/>
                  <a:headEnd/>
                  <a:tailEnd/>
                </a:ln>
              </p:spPr>
              <p:txBody>
                <a:bodyPr>
                  <a:spAutoFit/>
                </a:bodyPr>
                <a:lstStyle/>
                <a:p>
                  <a:endParaRPr lang="en-US"/>
                </a:p>
              </p:txBody>
            </p:sp>
            <p:sp>
              <p:nvSpPr>
                <p:cNvPr id="11368" name="AutoShape 239"/>
                <p:cNvSpPr>
                  <a:spLocks noChangeArrowheads="1"/>
                </p:cNvSpPr>
                <p:nvPr/>
              </p:nvSpPr>
              <p:spPr bwMode="auto">
                <a:xfrm>
                  <a:off x="1388"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69" name="Line 240"/>
                <p:cNvSpPr>
                  <a:spLocks noChangeShapeType="1"/>
                </p:cNvSpPr>
                <p:nvPr/>
              </p:nvSpPr>
              <p:spPr bwMode="auto">
                <a:xfrm>
                  <a:off x="1388" y="3283"/>
                  <a:ext cx="69" cy="0"/>
                </a:xfrm>
                <a:prstGeom prst="line">
                  <a:avLst/>
                </a:prstGeom>
                <a:noFill/>
                <a:ln w="19050">
                  <a:solidFill>
                    <a:schemeClr val="hlink"/>
                  </a:solidFill>
                  <a:round/>
                  <a:headEnd/>
                  <a:tailEnd/>
                </a:ln>
              </p:spPr>
              <p:txBody>
                <a:bodyPr>
                  <a:spAutoFit/>
                </a:bodyPr>
                <a:lstStyle/>
                <a:p>
                  <a:endParaRPr lang="en-US"/>
                </a:p>
              </p:txBody>
            </p:sp>
            <p:sp>
              <p:nvSpPr>
                <p:cNvPr id="11370" name="AutoShape 241"/>
                <p:cNvSpPr>
                  <a:spLocks noChangeArrowheads="1"/>
                </p:cNvSpPr>
                <p:nvPr/>
              </p:nvSpPr>
              <p:spPr bwMode="auto">
                <a:xfrm>
                  <a:off x="1467"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71" name="Line 242"/>
                <p:cNvSpPr>
                  <a:spLocks noChangeShapeType="1"/>
                </p:cNvSpPr>
                <p:nvPr/>
              </p:nvSpPr>
              <p:spPr bwMode="auto">
                <a:xfrm>
                  <a:off x="1467" y="3283"/>
                  <a:ext cx="69" cy="0"/>
                </a:xfrm>
                <a:prstGeom prst="line">
                  <a:avLst/>
                </a:prstGeom>
                <a:noFill/>
                <a:ln w="19050">
                  <a:solidFill>
                    <a:schemeClr val="hlink"/>
                  </a:solidFill>
                  <a:round/>
                  <a:headEnd/>
                  <a:tailEnd/>
                </a:ln>
              </p:spPr>
              <p:txBody>
                <a:bodyPr>
                  <a:spAutoFit/>
                </a:bodyPr>
                <a:lstStyle/>
                <a:p>
                  <a:endParaRPr lang="en-US"/>
                </a:p>
              </p:txBody>
            </p:sp>
            <p:sp>
              <p:nvSpPr>
                <p:cNvPr id="11372" name="AutoShape 243"/>
                <p:cNvSpPr>
                  <a:spLocks noChangeArrowheads="1"/>
                </p:cNvSpPr>
                <p:nvPr/>
              </p:nvSpPr>
              <p:spPr bwMode="auto">
                <a:xfrm>
                  <a:off x="1230"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73" name="Line 244"/>
                <p:cNvSpPr>
                  <a:spLocks noChangeShapeType="1"/>
                </p:cNvSpPr>
                <p:nvPr/>
              </p:nvSpPr>
              <p:spPr bwMode="auto">
                <a:xfrm>
                  <a:off x="1230" y="3217"/>
                  <a:ext cx="69" cy="0"/>
                </a:xfrm>
                <a:prstGeom prst="line">
                  <a:avLst/>
                </a:prstGeom>
                <a:noFill/>
                <a:ln w="19050">
                  <a:solidFill>
                    <a:schemeClr val="hlink"/>
                  </a:solidFill>
                  <a:round/>
                  <a:headEnd/>
                  <a:tailEnd/>
                </a:ln>
              </p:spPr>
              <p:txBody>
                <a:bodyPr>
                  <a:spAutoFit/>
                </a:bodyPr>
                <a:lstStyle/>
                <a:p>
                  <a:endParaRPr lang="en-US"/>
                </a:p>
              </p:txBody>
            </p:sp>
            <p:sp>
              <p:nvSpPr>
                <p:cNvPr id="11374" name="AutoShape 245"/>
                <p:cNvSpPr>
                  <a:spLocks noChangeArrowheads="1"/>
                </p:cNvSpPr>
                <p:nvPr/>
              </p:nvSpPr>
              <p:spPr bwMode="auto">
                <a:xfrm>
                  <a:off x="1309"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75" name="Line 246"/>
                <p:cNvSpPr>
                  <a:spLocks noChangeShapeType="1"/>
                </p:cNvSpPr>
                <p:nvPr/>
              </p:nvSpPr>
              <p:spPr bwMode="auto">
                <a:xfrm>
                  <a:off x="1309" y="3217"/>
                  <a:ext cx="69" cy="0"/>
                </a:xfrm>
                <a:prstGeom prst="line">
                  <a:avLst/>
                </a:prstGeom>
                <a:noFill/>
                <a:ln w="19050">
                  <a:solidFill>
                    <a:schemeClr val="hlink"/>
                  </a:solidFill>
                  <a:round/>
                  <a:headEnd/>
                  <a:tailEnd/>
                </a:ln>
              </p:spPr>
              <p:txBody>
                <a:bodyPr>
                  <a:spAutoFit/>
                </a:bodyPr>
                <a:lstStyle/>
                <a:p>
                  <a:endParaRPr lang="en-US"/>
                </a:p>
              </p:txBody>
            </p:sp>
            <p:sp>
              <p:nvSpPr>
                <p:cNvPr id="11376" name="AutoShape 247"/>
                <p:cNvSpPr>
                  <a:spLocks noChangeArrowheads="1"/>
                </p:cNvSpPr>
                <p:nvPr/>
              </p:nvSpPr>
              <p:spPr bwMode="auto">
                <a:xfrm>
                  <a:off x="1388"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77" name="Line 248"/>
                <p:cNvSpPr>
                  <a:spLocks noChangeShapeType="1"/>
                </p:cNvSpPr>
                <p:nvPr/>
              </p:nvSpPr>
              <p:spPr bwMode="auto">
                <a:xfrm>
                  <a:off x="1388" y="3217"/>
                  <a:ext cx="69" cy="0"/>
                </a:xfrm>
                <a:prstGeom prst="line">
                  <a:avLst/>
                </a:prstGeom>
                <a:noFill/>
                <a:ln w="19050">
                  <a:solidFill>
                    <a:schemeClr val="hlink"/>
                  </a:solidFill>
                  <a:round/>
                  <a:headEnd/>
                  <a:tailEnd/>
                </a:ln>
              </p:spPr>
              <p:txBody>
                <a:bodyPr>
                  <a:spAutoFit/>
                </a:bodyPr>
                <a:lstStyle/>
                <a:p>
                  <a:endParaRPr lang="en-US"/>
                </a:p>
              </p:txBody>
            </p:sp>
            <p:sp>
              <p:nvSpPr>
                <p:cNvPr id="11378" name="AutoShape 249"/>
                <p:cNvSpPr>
                  <a:spLocks noChangeArrowheads="1"/>
                </p:cNvSpPr>
                <p:nvPr/>
              </p:nvSpPr>
              <p:spPr bwMode="auto">
                <a:xfrm>
                  <a:off x="1467"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79" name="Line 250"/>
                <p:cNvSpPr>
                  <a:spLocks noChangeShapeType="1"/>
                </p:cNvSpPr>
                <p:nvPr/>
              </p:nvSpPr>
              <p:spPr bwMode="auto">
                <a:xfrm>
                  <a:off x="1467" y="3217"/>
                  <a:ext cx="69" cy="0"/>
                </a:xfrm>
                <a:prstGeom prst="line">
                  <a:avLst/>
                </a:prstGeom>
                <a:noFill/>
                <a:ln w="19050">
                  <a:solidFill>
                    <a:schemeClr val="hlink"/>
                  </a:solidFill>
                  <a:round/>
                  <a:headEnd/>
                  <a:tailEnd/>
                </a:ln>
              </p:spPr>
              <p:txBody>
                <a:bodyPr>
                  <a:spAutoFit/>
                </a:bodyPr>
                <a:lstStyle/>
                <a:p>
                  <a:endParaRPr lang="en-US"/>
                </a:p>
              </p:txBody>
            </p:sp>
            <p:sp>
              <p:nvSpPr>
                <p:cNvPr id="11380" name="AutoShape 251"/>
                <p:cNvSpPr>
                  <a:spLocks noChangeArrowheads="1"/>
                </p:cNvSpPr>
                <p:nvPr/>
              </p:nvSpPr>
              <p:spPr bwMode="auto">
                <a:xfrm>
                  <a:off x="1230"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81" name="Line 252"/>
                <p:cNvSpPr>
                  <a:spLocks noChangeShapeType="1"/>
                </p:cNvSpPr>
                <p:nvPr/>
              </p:nvSpPr>
              <p:spPr bwMode="auto">
                <a:xfrm>
                  <a:off x="1230" y="3151"/>
                  <a:ext cx="69" cy="0"/>
                </a:xfrm>
                <a:prstGeom prst="line">
                  <a:avLst/>
                </a:prstGeom>
                <a:noFill/>
                <a:ln w="19050">
                  <a:solidFill>
                    <a:schemeClr val="hlink"/>
                  </a:solidFill>
                  <a:round/>
                  <a:headEnd/>
                  <a:tailEnd/>
                </a:ln>
              </p:spPr>
              <p:txBody>
                <a:bodyPr>
                  <a:spAutoFit/>
                </a:bodyPr>
                <a:lstStyle/>
                <a:p>
                  <a:endParaRPr lang="en-US"/>
                </a:p>
              </p:txBody>
            </p:sp>
            <p:sp>
              <p:nvSpPr>
                <p:cNvPr id="11382" name="AutoShape 253"/>
                <p:cNvSpPr>
                  <a:spLocks noChangeArrowheads="1"/>
                </p:cNvSpPr>
                <p:nvPr/>
              </p:nvSpPr>
              <p:spPr bwMode="auto">
                <a:xfrm>
                  <a:off x="1309"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83" name="Line 254"/>
                <p:cNvSpPr>
                  <a:spLocks noChangeShapeType="1"/>
                </p:cNvSpPr>
                <p:nvPr/>
              </p:nvSpPr>
              <p:spPr bwMode="auto">
                <a:xfrm>
                  <a:off x="1309" y="3151"/>
                  <a:ext cx="69" cy="0"/>
                </a:xfrm>
                <a:prstGeom prst="line">
                  <a:avLst/>
                </a:prstGeom>
                <a:noFill/>
                <a:ln w="19050">
                  <a:solidFill>
                    <a:schemeClr val="hlink"/>
                  </a:solidFill>
                  <a:round/>
                  <a:headEnd/>
                  <a:tailEnd/>
                </a:ln>
              </p:spPr>
              <p:txBody>
                <a:bodyPr>
                  <a:spAutoFit/>
                </a:bodyPr>
                <a:lstStyle/>
                <a:p>
                  <a:endParaRPr lang="en-US"/>
                </a:p>
              </p:txBody>
            </p:sp>
            <p:sp>
              <p:nvSpPr>
                <p:cNvPr id="11384" name="AutoShape 255"/>
                <p:cNvSpPr>
                  <a:spLocks noChangeArrowheads="1"/>
                </p:cNvSpPr>
                <p:nvPr/>
              </p:nvSpPr>
              <p:spPr bwMode="auto">
                <a:xfrm>
                  <a:off x="1388"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85" name="Line 256"/>
                <p:cNvSpPr>
                  <a:spLocks noChangeShapeType="1"/>
                </p:cNvSpPr>
                <p:nvPr/>
              </p:nvSpPr>
              <p:spPr bwMode="auto">
                <a:xfrm>
                  <a:off x="1388" y="3151"/>
                  <a:ext cx="69" cy="0"/>
                </a:xfrm>
                <a:prstGeom prst="line">
                  <a:avLst/>
                </a:prstGeom>
                <a:noFill/>
                <a:ln w="19050">
                  <a:solidFill>
                    <a:schemeClr val="hlink"/>
                  </a:solidFill>
                  <a:round/>
                  <a:headEnd/>
                  <a:tailEnd/>
                </a:ln>
              </p:spPr>
              <p:txBody>
                <a:bodyPr>
                  <a:spAutoFit/>
                </a:bodyPr>
                <a:lstStyle/>
                <a:p>
                  <a:endParaRPr lang="en-US"/>
                </a:p>
              </p:txBody>
            </p:sp>
            <p:sp>
              <p:nvSpPr>
                <p:cNvPr id="11386" name="AutoShape 257"/>
                <p:cNvSpPr>
                  <a:spLocks noChangeArrowheads="1"/>
                </p:cNvSpPr>
                <p:nvPr/>
              </p:nvSpPr>
              <p:spPr bwMode="auto">
                <a:xfrm>
                  <a:off x="1467"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87" name="Line 258"/>
                <p:cNvSpPr>
                  <a:spLocks noChangeShapeType="1"/>
                </p:cNvSpPr>
                <p:nvPr/>
              </p:nvSpPr>
              <p:spPr bwMode="auto">
                <a:xfrm>
                  <a:off x="1467" y="3151"/>
                  <a:ext cx="69" cy="0"/>
                </a:xfrm>
                <a:prstGeom prst="line">
                  <a:avLst/>
                </a:prstGeom>
                <a:noFill/>
                <a:ln w="19050">
                  <a:solidFill>
                    <a:schemeClr val="hlink"/>
                  </a:solidFill>
                  <a:round/>
                  <a:headEnd/>
                  <a:tailEnd/>
                </a:ln>
              </p:spPr>
              <p:txBody>
                <a:bodyPr>
                  <a:spAutoFit/>
                </a:bodyPr>
                <a:lstStyle/>
                <a:p>
                  <a:endParaRPr lang="en-US"/>
                </a:p>
              </p:txBody>
            </p:sp>
            <p:sp>
              <p:nvSpPr>
                <p:cNvPr id="11388" name="AutoShape 259"/>
                <p:cNvSpPr>
                  <a:spLocks noChangeArrowheads="1"/>
                </p:cNvSpPr>
                <p:nvPr/>
              </p:nvSpPr>
              <p:spPr bwMode="auto">
                <a:xfrm>
                  <a:off x="1230"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89" name="Line 260"/>
                <p:cNvSpPr>
                  <a:spLocks noChangeShapeType="1"/>
                </p:cNvSpPr>
                <p:nvPr/>
              </p:nvSpPr>
              <p:spPr bwMode="auto">
                <a:xfrm>
                  <a:off x="1230" y="3085"/>
                  <a:ext cx="69" cy="0"/>
                </a:xfrm>
                <a:prstGeom prst="line">
                  <a:avLst/>
                </a:prstGeom>
                <a:noFill/>
                <a:ln w="19050">
                  <a:solidFill>
                    <a:schemeClr val="hlink"/>
                  </a:solidFill>
                  <a:round/>
                  <a:headEnd/>
                  <a:tailEnd/>
                </a:ln>
              </p:spPr>
              <p:txBody>
                <a:bodyPr>
                  <a:spAutoFit/>
                </a:bodyPr>
                <a:lstStyle/>
                <a:p>
                  <a:endParaRPr lang="en-US"/>
                </a:p>
              </p:txBody>
            </p:sp>
            <p:sp>
              <p:nvSpPr>
                <p:cNvPr id="11390" name="AutoShape 261"/>
                <p:cNvSpPr>
                  <a:spLocks noChangeArrowheads="1"/>
                </p:cNvSpPr>
                <p:nvPr/>
              </p:nvSpPr>
              <p:spPr bwMode="auto">
                <a:xfrm>
                  <a:off x="1309"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91" name="Line 262"/>
                <p:cNvSpPr>
                  <a:spLocks noChangeShapeType="1"/>
                </p:cNvSpPr>
                <p:nvPr/>
              </p:nvSpPr>
              <p:spPr bwMode="auto">
                <a:xfrm>
                  <a:off x="1309" y="3085"/>
                  <a:ext cx="69" cy="0"/>
                </a:xfrm>
                <a:prstGeom prst="line">
                  <a:avLst/>
                </a:prstGeom>
                <a:noFill/>
                <a:ln w="19050">
                  <a:solidFill>
                    <a:schemeClr val="hlink"/>
                  </a:solidFill>
                  <a:round/>
                  <a:headEnd/>
                  <a:tailEnd/>
                </a:ln>
              </p:spPr>
              <p:txBody>
                <a:bodyPr>
                  <a:spAutoFit/>
                </a:bodyPr>
                <a:lstStyle/>
                <a:p>
                  <a:endParaRPr lang="en-US"/>
                </a:p>
              </p:txBody>
            </p:sp>
            <p:sp>
              <p:nvSpPr>
                <p:cNvPr id="11392" name="AutoShape 263"/>
                <p:cNvSpPr>
                  <a:spLocks noChangeArrowheads="1"/>
                </p:cNvSpPr>
                <p:nvPr/>
              </p:nvSpPr>
              <p:spPr bwMode="auto">
                <a:xfrm>
                  <a:off x="1388"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93" name="Line 264"/>
                <p:cNvSpPr>
                  <a:spLocks noChangeShapeType="1"/>
                </p:cNvSpPr>
                <p:nvPr/>
              </p:nvSpPr>
              <p:spPr bwMode="auto">
                <a:xfrm>
                  <a:off x="1388" y="3085"/>
                  <a:ext cx="69" cy="0"/>
                </a:xfrm>
                <a:prstGeom prst="line">
                  <a:avLst/>
                </a:prstGeom>
                <a:noFill/>
                <a:ln w="19050">
                  <a:solidFill>
                    <a:schemeClr val="hlink"/>
                  </a:solidFill>
                  <a:round/>
                  <a:headEnd/>
                  <a:tailEnd/>
                </a:ln>
              </p:spPr>
              <p:txBody>
                <a:bodyPr>
                  <a:spAutoFit/>
                </a:bodyPr>
                <a:lstStyle/>
                <a:p>
                  <a:endParaRPr lang="en-US"/>
                </a:p>
              </p:txBody>
            </p:sp>
            <p:sp>
              <p:nvSpPr>
                <p:cNvPr id="11394" name="AutoShape 265"/>
                <p:cNvSpPr>
                  <a:spLocks noChangeArrowheads="1"/>
                </p:cNvSpPr>
                <p:nvPr/>
              </p:nvSpPr>
              <p:spPr bwMode="auto">
                <a:xfrm>
                  <a:off x="1467"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95" name="Line 266"/>
                <p:cNvSpPr>
                  <a:spLocks noChangeShapeType="1"/>
                </p:cNvSpPr>
                <p:nvPr/>
              </p:nvSpPr>
              <p:spPr bwMode="auto">
                <a:xfrm>
                  <a:off x="1467" y="3085"/>
                  <a:ext cx="69" cy="0"/>
                </a:xfrm>
                <a:prstGeom prst="line">
                  <a:avLst/>
                </a:prstGeom>
                <a:noFill/>
                <a:ln w="19050">
                  <a:solidFill>
                    <a:schemeClr val="hlink"/>
                  </a:solidFill>
                  <a:round/>
                  <a:headEnd/>
                  <a:tailEnd/>
                </a:ln>
              </p:spPr>
              <p:txBody>
                <a:bodyPr>
                  <a:spAutoFit/>
                </a:bodyPr>
                <a:lstStyle/>
                <a:p>
                  <a:endParaRPr lang="en-US"/>
                </a:p>
              </p:txBody>
            </p:sp>
          </p:grpSp>
          <p:grpSp>
            <p:nvGrpSpPr>
              <p:cNvPr id="14" name="Group 267"/>
              <p:cNvGrpSpPr>
                <a:grpSpLocks/>
              </p:cNvGrpSpPr>
              <p:nvPr/>
            </p:nvGrpSpPr>
            <p:grpSpPr bwMode="auto">
              <a:xfrm>
                <a:off x="2418" y="3072"/>
                <a:ext cx="306" cy="256"/>
                <a:chOff x="1230" y="3052"/>
                <a:chExt cx="306" cy="256"/>
              </a:xfrm>
            </p:grpSpPr>
            <p:sp>
              <p:nvSpPr>
                <p:cNvPr id="11332" name="AutoShape 268"/>
                <p:cNvSpPr>
                  <a:spLocks noChangeArrowheads="1"/>
                </p:cNvSpPr>
                <p:nvPr/>
              </p:nvSpPr>
              <p:spPr bwMode="auto">
                <a:xfrm>
                  <a:off x="1230"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33" name="Line 269"/>
                <p:cNvSpPr>
                  <a:spLocks noChangeShapeType="1"/>
                </p:cNvSpPr>
                <p:nvPr/>
              </p:nvSpPr>
              <p:spPr bwMode="auto">
                <a:xfrm>
                  <a:off x="1230" y="3283"/>
                  <a:ext cx="69" cy="0"/>
                </a:xfrm>
                <a:prstGeom prst="line">
                  <a:avLst/>
                </a:prstGeom>
                <a:noFill/>
                <a:ln w="19050">
                  <a:solidFill>
                    <a:schemeClr val="hlink"/>
                  </a:solidFill>
                  <a:round/>
                  <a:headEnd/>
                  <a:tailEnd/>
                </a:ln>
              </p:spPr>
              <p:txBody>
                <a:bodyPr>
                  <a:spAutoFit/>
                </a:bodyPr>
                <a:lstStyle/>
                <a:p>
                  <a:endParaRPr lang="en-US"/>
                </a:p>
              </p:txBody>
            </p:sp>
            <p:sp>
              <p:nvSpPr>
                <p:cNvPr id="11334" name="AutoShape 270"/>
                <p:cNvSpPr>
                  <a:spLocks noChangeArrowheads="1"/>
                </p:cNvSpPr>
                <p:nvPr/>
              </p:nvSpPr>
              <p:spPr bwMode="auto">
                <a:xfrm>
                  <a:off x="1309"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35" name="Line 271"/>
                <p:cNvSpPr>
                  <a:spLocks noChangeShapeType="1"/>
                </p:cNvSpPr>
                <p:nvPr/>
              </p:nvSpPr>
              <p:spPr bwMode="auto">
                <a:xfrm>
                  <a:off x="1309" y="3283"/>
                  <a:ext cx="69" cy="0"/>
                </a:xfrm>
                <a:prstGeom prst="line">
                  <a:avLst/>
                </a:prstGeom>
                <a:noFill/>
                <a:ln w="19050">
                  <a:solidFill>
                    <a:schemeClr val="hlink"/>
                  </a:solidFill>
                  <a:round/>
                  <a:headEnd/>
                  <a:tailEnd/>
                </a:ln>
              </p:spPr>
              <p:txBody>
                <a:bodyPr>
                  <a:spAutoFit/>
                </a:bodyPr>
                <a:lstStyle/>
                <a:p>
                  <a:endParaRPr lang="en-US"/>
                </a:p>
              </p:txBody>
            </p:sp>
            <p:sp>
              <p:nvSpPr>
                <p:cNvPr id="11336" name="AutoShape 272"/>
                <p:cNvSpPr>
                  <a:spLocks noChangeArrowheads="1"/>
                </p:cNvSpPr>
                <p:nvPr/>
              </p:nvSpPr>
              <p:spPr bwMode="auto">
                <a:xfrm>
                  <a:off x="1388"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37" name="Line 273"/>
                <p:cNvSpPr>
                  <a:spLocks noChangeShapeType="1"/>
                </p:cNvSpPr>
                <p:nvPr/>
              </p:nvSpPr>
              <p:spPr bwMode="auto">
                <a:xfrm>
                  <a:off x="1388" y="3283"/>
                  <a:ext cx="69" cy="0"/>
                </a:xfrm>
                <a:prstGeom prst="line">
                  <a:avLst/>
                </a:prstGeom>
                <a:noFill/>
                <a:ln w="19050">
                  <a:solidFill>
                    <a:schemeClr val="hlink"/>
                  </a:solidFill>
                  <a:round/>
                  <a:headEnd/>
                  <a:tailEnd/>
                </a:ln>
              </p:spPr>
              <p:txBody>
                <a:bodyPr>
                  <a:spAutoFit/>
                </a:bodyPr>
                <a:lstStyle/>
                <a:p>
                  <a:endParaRPr lang="en-US"/>
                </a:p>
              </p:txBody>
            </p:sp>
            <p:sp>
              <p:nvSpPr>
                <p:cNvPr id="11338" name="AutoShape 274"/>
                <p:cNvSpPr>
                  <a:spLocks noChangeArrowheads="1"/>
                </p:cNvSpPr>
                <p:nvPr/>
              </p:nvSpPr>
              <p:spPr bwMode="auto">
                <a:xfrm>
                  <a:off x="1467" y="3250"/>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39" name="Line 275"/>
                <p:cNvSpPr>
                  <a:spLocks noChangeShapeType="1"/>
                </p:cNvSpPr>
                <p:nvPr/>
              </p:nvSpPr>
              <p:spPr bwMode="auto">
                <a:xfrm>
                  <a:off x="1467" y="3283"/>
                  <a:ext cx="69" cy="0"/>
                </a:xfrm>
                <a:prstGeom prst="line">
                  <a:avLst/>
                </a:prstGeom>
                <a:noFill/>
                <a:ln w="19050">
                  <a:solidFill>
                    <a:schemeClr val="hlink"/>
                  </a:solidFill>
                  <a:round/>
                  <a:headEnd/>
                  <a:tailEnd/>
                </a:ln>
              </p:spPr>
              <p:txBody>
                <a:bodyPr>
                  <a:spAutoFit/>
                </a:bodyPr>
                <a:lstStyle/>
                <a:p>
                  <a:endParaRPr lang="en-US"/>
                </a:p>
              </p:txBody>
            </p:sp>
            <p:sp>
              <p:nvSpPr>
                <p:cNvPr id="11340" name="AutoShape 276"/>
                <p:cNvSpPr>
                  <a:spLocks noChangeArrowheads="1"/>
                </p:cNvSpPr>
                <p:nvPr/>
              </p:nvSpPr>
              <p:spPr bwMode="auto">
                <a:xfrm>
                  <a:off x="1230"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41" name="Line 277"/>
                <p:cNvSpPr>
                  <a:spLocks noChangeShapeType="1"/>
                </p:cNvSpPr>
                <p:nvPr/>
              </p:nvSpPr>
              <p:spPr bwMode="auto">
                <a:xfrm>
                  <a:off x="1230" y="3217"/>
                  <a:ext cx="69" cy="0"/>
                </a:xfrm>
                <a:prstGeom prst="line">
                  <a:avLst/>
                </a:prstGeom>
                <a:noFill/>
                <a:ln w="19050">
                  <a:solidFill>
                    <a:schemeClr val="hlink"/>
                  </a:solidFill>
                  <a:round/>
                  <a:headEnd/>
                  <a:tailEnd/>
                </a:ln>
              </p:spPr>
              <p:txBody>
                <a:bodyPr>
                  <a:spAutoFit/>
                </a:bodyPr>
                <a:lstStyle/>
                <a:p>
                  <a:endParaRPr lang="en-US"/>
                </a:p>
              </p:txBody>
            </p:sp>
            <p:sp>
              <p:nvSpPr>
                <p:cNvPr id="11342" name="AutoShape 278"/>
                <p:cNvSpPr>
                  <a:spLocks noChangeArrowheads="1"/>
                </p:cNvSpPr>
                <p:nvPr/>
              </p:nvSpPr>
              <p:spPr bwMode="auto">
                <a:xfrm>
                  <a:off x="1309"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43" name="Line 279"/>
                <p:cNvSpPr>
                  <a:spLocks noChangeShapeType="1"/>
                </p:cNvSpPr>
                <p:nvPr/>
              </p:nvSpPr>
              <p:spPr bwMode="auto">
                <a:xfrm>
                  <a:off x="1309" y="3217"/>
                  <a:ext cx="69" cy="0"/>
                </a:xfrm>
                <a:prstGeom prst="line">
                  <a:avLst/>
                </a:prstGeom>
                <a:noFill/>
                <a:ln w="19050">
                  <a:solidFill>
                    <a:schemeClr val="hlink"/>
                  </a:solidFill>
                  <a:round/>
                  <a:headEnd/>
                  <a:tailEnd/>
                </a:ln>
              </p:spPr>
              <p:txBody>
                <a:bodyPr>
                  <a:spAutoFit/>
                </a:bodyPr>
                <a:lstStyle/>
                <a:p>
                  <a:endParaRPr lang="en-US"/>
                </a:p>
              </p:txBody>
            </p:sp>
            <p:sp>
              <p:nvSpPr>
                <p:cNvPr id="11344" name="AutoShape 280"/>
                <p:cNvSpPr>
                  <a:spLocks noChangeArrowheads="1"/>
                </p:cNvSpPr>
                <p:nvPr/>
              </p:nvSpPr>
              <p:spPr bwMode="auto">
                <a:xfrm>
                  <a:off x="1388"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45" name="Line 281"/>
                <p:cNvSpPr>
                  <a:spLocks noChangeShapeType="1"/>
                </p:cNvSpPr>
                <p:nvPr/>
              </p:nvSpPr>
              <p:spPr bwMode="auto">
                <a:xfrm>
                  <a:off x="1388" y="3217"/>
                  <a:ext cx="69" cy="0"/>
                </a:xfrm>
                <a:prstGeom prst="line">
                  <a:avLst/>
                </a:prstGeom>
                <a:noFill/>
                <a:ln w="19050">
                  <a:solidFill>
                    <a:schemeClr val="hlink"/>
                  </a:solidFill>
                  <a:round/>
                  <a:headEnd/>
                  <a:tailEnd/>
                </a:ln>
              </p:spPr>
              <p:txBody>
                <a:bodyPr>
                  <a:spAutoFit/>
                </a:bodyPr>
                <a:lstStyle/>
                <a:p>
                  <a:endParaRPr lang="en-US"/>
                </a:p>
              </p:txBody>
            </p:sp>
            <p:sp>
              <p:nvSpPr>
                <p:cNvPr id="11346" name="AutoShape 282"/>
                <p:cNvSpPr>
                  <a:spLocks noChangeArrowheads="1"/>
                </p:cNvSpPr>
                <p:nvPr/>
              </p:nvSpPr>
              <p:spPr bwMode="auto">
                <a:xfrm>
                  <a:off x="1467" y="3184"/>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47" name="Line 283"/>
                <p:cNvSpPr>
                  <a:spLocks noChangeShapeType="1"/>
                </p:cNvSpPr>
                <p:nvPr/>
              </p:nvSpPr>
              <p:spPr bwMode="auto">
                <a:xfrm>
                  <a:off x="1467" y="3217"/>
                  <a:ext cx="69" cy="0"/>
                </a:xfrm>
                <a:prstGeom prst="line">
                  <a:avLst/>
                </a:prstGeom>
                <a:noFill/>
                <a:ln w="19050">
                  <a:solidFill>
                    <a:schemeClr val="hlink"/>
                  </a:solidFill>
                  <a:round/>
                  <a:headEnd/>
                  <a:tailEnd/>
                </a:ln>
              </p:spPr>
              <p:txBody>
                <a:bodyPr>
                  <a:spAutoFit/>
                </a:bodyPr>
                <a:lstStyle/>
                <a:p>
                  <a:endParaRPr lang="en-US"/>
                </a:p>
              </p:txBody>
            </p:sp>
            <p:sp>
              <p:nvSpPr>
                <p:cNvPr id="11348" name="AutoShape 284"/>
                <p:cNvSpPr>
                  <a:spLocks noChangeArrowheads="1"/>
                </p:cNvSpPr>
                <p:nvPr/>
              </p:nvSpPr>
              <p:spPr bwMode="auto">
                <a:xfrm>
                  <a:off x="1230"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49" name="Line 285"/>
                <p:cNvSpPr>
                  <a:spLocks noChangeShapeType="1"/>
                </p:cNvSpPr>
                <p:nvPr/>
              </p:nvSpPr>
              <p:spPr bwMode="auto">
                <a:xfrm>
                  <a:off x="1230" y="3151"/>
                  <a:ext cx="69" cy="0"/>
                </a:xfrm>
                <a:prstGeom prst="line">
                  <a:avLst/>
                </a:prstGeom>
                <a:noFill/>
                <a:ln w="19050">
                  <a:solidFill>
                    <a:schemeClr val="hlink"/>
                  </a:solidFill>
                  <a:round/>
                  <a:headEnd/>
                  <a:tailEnd/>
                </a:ln>
              </p:spPr>
              <p:txBody>
                <a:bodyPr>
                  <a:spAutoFit/>
                </a:bodyPr>
                <a:lstStyle/>
                <a:p>
                  <a:endParaRPr lang="en-US"/>
                </a:p>
              </p:txBody>
            </p:sp>
            <p:sp>
              <p:nvSpPr>
                <p:cNvPr id="11350" name="AutoShape 286"/>
                <p:cNvSpPr>
                  <a:spLocks noChangeArrowheads="1"/>
                </p:cNvSpPr>
                <p:nvPr/>
              </p:nvSpPr>
              <p:spPr bwMode="auto">
                <a:xfrm>
                  <a:off x="1309"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51" name="Line 287"/>
                <p:cNvSpPr>
                  <a:spLocks noChangeShapeType="1"/>
                </p:cNvSpPr>
                <p:nvPr/>
              </p:nvSpPr>
              <p:spPr bwMode="auto">
                <a:xfrm>
                  <a:off x="1309" y="3151"/>
                  <a:ext cx="69" cy="0"/>
                </a:xfrm>
                <a:prstGeom prst="line">
                  <a:avLst/>
                </a:prstGeom>
                <a:noFill/>
                <a:ln w="19050">
                  <a:solidFill>
                    <a:schemeClr val="hlink"/>
                  </a:solidFill>
                  <a:round/>
                  <a:headEnd/>
                  <a:tailEnd/>
                </a:ln>
              </p:spPr>
              <p:txBody>
                <a:bodyPr>
                  <a:spAutoFit/>
                </a:bodyPr>
                <a:lstStyle/>
                <a:p>
                  <a:endParaRPr lang="en-US"/>
                </a:p>
              </p:txBody>
            </p:sp>
            <p:sp>
              <p:nvSpPr>
                <p:cNvPr id="11352" name="AutoShape 288"/>
                <p:cNvSpPr>
                  <a:spLocks noChangeArrowheads="1"/>
                </p:cNvSpPr>
                <p:nvPr/>
              </p:nvSpPr>
              <p:spPr bwMode="auto">
                <a:xfrm>
                  <a:off x="1388"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53" name="Line 289"/>
                <p:cNvSpPr>
                  <a:spLocks noChangeShapeType="1"/>
                </p:cNvSpPr>
                <p:nvPr/>
              </p:nvSpPr>
              <p:spPr bwMode="auto">
                <a:xfrm>
                  <a:off x="1388" y="3151"/>
                  <a:ext cx="69" cy="0"/>
                </a:xfrm>
                <a:prstGeom prst="line">
                  <a:avLst/>
                </a:prstGeom>
                <a:noFill/>
                <a:ln w="19050">
                  <a:solidFill>
                    <a:schemeClr val="hlink"/>
                  </a:solidFill>
                  <a:round/>
                  <a:headEnd/>
                  <a:tailEnd/>
                </a:ln>
              </p:spPr>
              <p:txBody>
                <a:bodyPr>
                  <a:spAutoFit/>
                </a:bodyPr>
                <a:lstStyle/>
                <a:p>
                  <a:endParaRPr lang="en-US"/>
                </a:p>
              </p:txBody>
            </p:sp>
            <p:sp>
              <p:nvSpPr>
                <p:cNvPr id="11354" name="AutoShape 290"/>
                <p:cNvSpPr>
                  <a:spLocks noChangeArrowheads="1"/>
                </p:cNvSpPr>
                <p:nvPr/>
              </p:nvSpPr>
              <p:spPr bwMode="auto">
                <a:xfrm>
                  <a:off x="1467" y="3118"/>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55" name="Line 291"/>
                <p:cNvSpPr>
                  <a:spLocks noChangeShapeType="1"/>
                </p:cNvSpPr>
                <p:nvPr/>
              </p:nvSpPr>
              <p:spPr bwMode="auto">
                <a:xfrm>
                  <a:off x="1467" y="3151"/>
                  <a:ext cx="69" cy="0"/>
                </a:xfrm>
                <a:prstGeom prst="line">
                  <a:avLst/>
                </a:prstGeom>
                <a:noFill/>
                <a:ln w="19050">
                  <a:solidFill>
                    <a:schemeClr val="hlink"/>
                  </a:solidFill>
                  <a:round/>
                  <a:headEnd/>
                  <a:tailEnd/>
                </a:ln>
              </p:spPr>
              <p:txBody>
                <a:bodyPr>
                  <a:spAutoFit/>
                </a:bodyPr>
                <a:lstStyle/>
                <a:p>
                  <a:endParaRPr lang="en-US"/>
                </a:p>
              </p:txBody>
            </p:sp>
            <p:sp>
              <p:nvSpPr>
                <p:cNvPr id="11356" name="AutoShape 292"/>
                <p:cNvSpPr>
                  <a:spLocks noChangeArrowheads="1"/>
                </p:cNvSpPr>
                <p:nvPr/>
              </p:nvSpPr>
              <p:spPr bwMode="auto">
                <a:xfrm>
                  <a:off x="1230"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57" name="Line 293"/>
                <p:cNvSpPr>
                  <a:spLocks noChangeShapeType="1"/>
                </p:cNvSpPr>
                <p:nvPr/>
              </p:nvSpPr>
              <p:spPr bwMode="auto">
                <a:xfrm>
                  <a:off x="1230" y="3085"/>
                  <a:ext cx="69" cy="0"/>
                </a:xfrm>
                <a:prstGeom prst="line">
                  <a:avLst/>
                </a:prstGeom>
                <a:noFill/>
                <a:ln w="19050">
                  <a:solidFill>
                    <a:schemeClr val="hlink"/>
                  </a:solidFill>
                  <a:round/>
                  <a:headEnd/>
                  <a:tailEnd/>
                </a:ln>
              </p:spPr>
              <p:txBody>
                <a:bodyPr>
                  <a:spAutoFit/>
                </a:bodyPr>
                <a:lstStyle/>
                <a:p>
                  <a:endParaRPr lang="en-US"/>
                </a:p>
              </p:txBody>
            </p:sp>
            <p:sp>
              <p:nvSpPr>
                <p:cNvPr id="11358" name="AutoShape 294"/>
                <p:cNvSpPr>
                  <a:spLocks noChangeArrowheads="1"/>
                </p:cNvSpPr>
                <p:nvPr/>
              </p:nvSpPr>
              <p:spPr bwMode="auto">
                <a:xfrm>
                  <a:off x="1309"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59" name="Line 295"/>
                <p:cNvSpPr>
                  <a:spLocks noChangeShapeType="1"/>
                </p:cNvSpPr>
                <p:nvPr/>
              </p:nvSpPr>
              <p:spPr bwMode="auto">
                <a:xfrm>
                  <a:off x="1309" y="3085"/>
                  <a:ext cx="69" cy="0"/>
                </a:xfrm>
                <a:prstGeom prst="line">
                  <a:avLst/>
                </a:prstGeom>
                <a:noFill/>
                <a:ln w="19050">
                  <a:solidFill>
                    <a:schemeClr val="hlink"/>
                  </a:solidFill>
                  <a:round/>
                  <a:headEnd/>
                  <a:tailEnd/>
                </a:ln>
              </p:spPr>
              <p:txBody>
                <a:bodyPr>
                  <a:spAutoFit/>
                </a:bodyPr>
                <a:lstStyle/>
                <a:p>
                  <a:endParaRPr lang="en-US"/>
                </a:p>
              </p:txBody>
            </p:sp>
            <p:sp>
              <p:nvSpPr>
                <p:cNvPr id="11360" name="AutoShape 296"/>
                <p:cNvSpPr>
                  <a:spLocks noChangeArrowheads="1"/>
                </p:cNvSpPr>
                <p:nvPr/>
              </p:nvSpPr>
              <p:spPr bwMode="auto">
                <a:xfrm>
                  <a:off x="1388"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61" name="Line 297"/>
                <p:cNvSpPr>
                  <a:spLocks noChangeShapeType="1"/>
                </p:cNvSpPr>
                <p:nvPr/>
              </p:nvSpPr>
              <p:spPr bwMode="auto">
                <a:xfrm>
                  <a:off x="1388" y="3085"/>
                  <a:ext cx="69" cy="0"/>
                </a:xfrm>
                <a:prstGeom prst="line">
                  <a:avLst/>
                </a:prstGeom>
                <a:noFill/>
                <a:ln w="19050">
                  <a:solidFill>
                    <a:schemeClr val="hlink"/>
                  </a:solidFill>
                  <a:round/>
                  <a:headEnd/>
                  <a:tailEnd/>
                </a:ln>
              </p:spPr>
              <p:txBody>
                <a:bodyPr>
                  <a:spAutoFit/>
                </a:bodyPr>
                <a:lstStyle/>
                <a:p>
                  <a:endParaRPr lang="en-US"/>
                </a:p>
              </p:txBody>
            </p:sp>
            <p:sp>
              <p:nvSpPr>
                <p:cNvPr id="11362" name="AutoShape 298"/>
                <p:cNvSpPr>
                  <a:spLocks noChangeArrowheads="1"/>
                </p:cNvSpPr>
                <p:nvPr/>
              </p:nvSpPr>
              <p:spPr bwMode="auto">
                <a:xfrm>
                  <a:off x="1467" y="3052"/>
                  <a:ext cx="68" cy="58"/>
                </a:xfrm>
                <a:prstGeom prst="can">
                  <a:avLst>
                    <a:gd name="adj" fmla="val 18403"/>
                  </a:avLst>
                </a:prstGeom>
                <a:solidFill>
                  <a:srgbClr val="777777"/>
                </a:solidFill>
                <a:ln w="9525">
                  <a:solidFill>
                    <a:schemeClr val="tx1"/>
                  </a:solidFill>
                  <a:round/>
                  <a:headEnd/>
                  <a:tailEnd/>
                </a:ln>
              </p:spPr>
              <p:txBody>
                <a:bodyPr anchor="ctr">
                  <a:spAutoFit/>
                </a:bodyPr>
                <a:lstStyle/>
                <a:p>
                  <a:endParaRPr lang="en-US"/>
                </a:p>
              </p:txBody>
            </p:sp>
            <p:sp>
              <p:nvSpPr>
                <p:cNvPr id="11363" name="Line 299"/>
                <p:cNvSpPr>
                  <a:spLocks noChangeShapeType="1"/>
                </p:cNvSpPr>
                <p:nvPr/>
              </p:nvSpPr>
              <p:spPr bwMode="auto">
                <a:xfrm>
                  <a:off x="1467" y="3085"/>
                  <a:ext cx="69" cy="0"/>
                </a:xfrm>
                <a:prstGeom prst="line">
                  <a:avLst/>
                </a:prstGeom>
                <a:noFill/>
                <a:ln w="19050">
                  <a:solidFill>
                    <a:schemeClr val="hlink"/>
                  </a:solidFill>
                  <a:round/>
                  <a:headEnd/>
                  <a:tailEnd/>
                </a:ln>
              </p:spPr>
              <p:txBody>
                <a:bodyPr>
                  <a:spAutoFit/>
                </a:bodyPr>
                <a:lstStyle/>
                <a:p>
                  <a:endParaRPr lang="en-US"/>
                </a:p>
              </p:txBody>
            </p:sp>
          </p:grpSp>
        </p:grpSp>
        <p:sp>
          <p:nvSpPr>
            <p:cNvPr id="11326" name="Rectangle 300"/>
            <p:cNvSpPr>
              <a:spLocks noChangeArrowheads="1"/>
            </p:cNvSpPr>
            <p:nvPr/>
          </p:nvSpPr>
          <p:spPr bwMode="auto">
            <a:xfrm>
              <a:off x="2496" y="2916"/>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327" name="Rectangle 301"/>
            <p:cNvSpPr>
              <a:spLocks noChangeArrowheads="1"/>
            </p:cNvSpPr>
            <p:nvPr/>
          </p:nvSpPr>
          <p:spPr bwMode="auto">
            <a:xfrm>
              <a:off x="2655" y="2916"/>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328" name="Rectangle 302"/>
            <p:cNvSpPr>
              <a:spLocks noChangeArrowheads="1"/>
            </p:cNvSpPr>
            <p:nvPr/>
          </p:nvSpPr>
          <p:spPr bwMode="auto">
            <a:xfrm>
              <a:off x="2814" y="2916"/>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sp>
          <p:nvSpPr>
            <p:cNvPr id="11329" name="Rectangle 303"/>
            <p:cNvSpPr>
              <a:spLocks noChangeArrowheads="1"/>
            </p:cNvSpPr>
            <p:nvPr/>
          </p:nvSpPr>
          <p:spPr bwMode="auto">
            <a:xfrm>
              <a:off x="2974" y="2916"/>
              <a:ext cx="144" cy="144"/>
            </a:xfrm>
            <a:prstGeom prst="rect">
              <a:avLst/>
            </a:prstGeom>
            <a:solidFill>
              <a:srgbClr val="FFFF00">
                <a:alpha val="50195"/>
              </a:srgbClr>
            </a:solidFill>
            <a:ln w="9525">
              <a:solidFill>
                <a:schemeClr val="tx1"/>
              </a:solidFill>
              <a:miter lim="800000"/>
              <a:headEnd/>
              <a:tailEnd/>
            </a:ln>
          </p:spPr>
          <p:txBody>
            <a:bodyPr wrap="none" anchor="ctr">
              <a:spAutoFit/>
            </a:bodyPr>
            <a:lstStyle/>
            <a:p>
              <a:endParaRPr lang="en-US"/>
            </a:p>
          </p:txBody>
        </p:sp>
      </p:grpSp>
      <p:sp>
        <p:nvSpPr>
          <p:cNvPr id="11321" name="Text Box 304"/>
          <p:cNvSpPr txBox="1">
            <a:spLocks noChangeArrowheads="1"/>
          </p:cNvSpPr>
          <p:nvPr/>
        </p:nvSpPr>
        <p:spPr bwMode="auto">
          <a:xfrm>
            <a:off x="457200" y="4632325"/>
            <a:ext cx="1143000" cy="304800"/>
          </a:xfrm>
          <a:prstGeom prst="rect">
            <a:avLst/>
          </a:prstGeom>
          <a:noFill/>
          <a:ln w="9525">
            <a:noFill/>
            <a:miter lim="800000"/>
            <a:headEnd/>
            <a:tailEnd/>
          </a:ln>
        </p:spPr>
        <p:txBody>
          <a:bodyPr>
            <a:spAutoFit/>
          </a:bodyPr>
          <a:lstStyle/>
          <a:p>
            <a:pPr algn="ctr"/>
            <a:r>
              <a:rPr lang="en-US" sz="700" b="1"/>
              <a:t>Performance, Port Resources</a:t>
            </a:r>
          </a:p>
        </p:txBody>
      </p:sp>
      <p:sp>
        <p:nvSpPr>
          <p:cNvPr id="11322" name="Text Box 305"/>
          <p:cNvSpPr txBox="1">
            <a:spLocks noChangeArrowheads="1"/>
          </p:cNvSpPr>
          <p:nvPr/>
        </p:nvSpPr>
        <p:spPr bwMode="auto">
          <a:xfrm>
            <a:off x="457200" y="4953000"/>
            <a:ext cx="1143000" cy="304800"/>
          </a:xfrm>
          <a:prstGeom prst="rect">
            <a:avLst/>
          </a:prstGeom>
          <a:noFill/>
          <a:ln w="9525">
            <a:noFill/>
            <a:miter lim="800000"/>
            <a:headEnd/>
            <a:tailEnd/>
          </a:ln>
        </p:spPr>
        <p:txBody>
          <a:bodyPr>
            <a:spAutoFit/>
          </a:bodyPr>
          <a:lstStyle/>
          <a:p>
            <a:pPr algn="ctr"/>
            <a:r>
              <a:rPr lang="en-US" sz="700" b="1"/>
              <a:t>Spindle, Loop Resources</a:t>
            </a:r>
          </a:p>
        </p:txBody>
      </p:sp>
      <p:sp>
        <p:nvSpPr>
          <p:cNvPr id="11323" name="Line 306"/>
          <p:cNvSpPr>
            <a:spLocks noChangeShapeType="1"/>
          </p:cNvSpPr>
          <p:nvPr/>
        </p:nvSpPr>
        <p:spPr bwMode="auto">
          <a:xfrm>
            <a:off x="1524000" y="4800600"/>
            <a:ext cx="152400" cy="0"/>
          </a:xfrm>
          <a:prstGeom prst="line">
            <a:avLst/>
          </a:prstGeom>
          <a:noFill/>
          <a:ln w="9525">
            <a:solidFill>
              <a:schemeClr val="tx1"/>
            </a:solidFill>
            <a:round/>
            <a:headEnd/>
            <a:tailEnd/>
          </a:ln>
        </p:spPr>
        <p:txBody>
          <a:bodyPr wrap="none">
            <a:spAutoFit/>
          </a:bodyPr>
          <a:lstStyle/>
          <a:p>
            <a:endParaRPr lang="en-US"/>
          </a:p>
        </p:txBody>
      </p:sp>
      <p:sp>
        <p:nvSpPr>
          <p:cNvPr id="11324" name="Line 307"/>
          <p:cNvSpPr>
            <a:spLocks noChangeShapeType="1"/>
          </p:cNvSpPr>
          <p:nvPr/>
        </p:nvSpPr>
        <p:spPr bwMode="auto">
          <a:xfrm>
            <a:off x="1371600" y="5105400"/>
            <a:ext cx="304800" cy="0"/>
          </a:xfrm>
          <a:prstGeom prst="line">
            <a:avLst/>
          </a:prstGeom>
          <a:noFill/>
          <a:ln w="9525">
            <a:solidFill>
              <a:schemeClr val="tx1"/>
            </a:solidFill>
            <a:round/>
            <a:headEnd/>
            <a:tailEnd/>
          </a:ln>
        </p:spPr>
        <p:txBody>
          <a:bodyPr wrap="none">
            <a:spAutoFit/>
          </a:bodyPr>
          <a:lstStyle/>
          <a:p>
            <a:endParaRPr lang="en-US"/>
          </a:p>
        </p:txBody>
      </p:sp>
    </p:spTree>
  </p:cSld>
  <p:clrMapOvr>
    <a:masterClrMapping/>
  </p:clrMapOvr>
</p:sld>
</file>

<file path=ppt/theme/theme1.xml><?xml version="1.0" encoding="utf-8"?>
<a:theme xmlns:a="http://schemas.openxmlformats.org/drawingml/2006/main" name="Training-v3">
  <a:themeElements>
    <a:clrScheme name="HP PPT">
      <a:dk1>
        <a:srgbClr val="000000"/>
      </a:dk1>
      <a:lt1>
        <a:srgbClr val="FFFFFF"/>
      </a:lt1>
      <a:dk2>
        <a:srgbClr val="898B8F"/>
      </a:dk2>
      <a:lt2>
        <a:srgbClr val="3D393B"/>
      </a:lt2>
      <a:accent1>
        <a:srgbClr val="0098F6"/>
      </a:accent1>
      <a:accent2>
        <a:srgbClr val="298527"/>
      </a:accent2>
      <a:accent3>
        <a:srgbClr val="64B900"/>
      </a:accent3>
      <a:accent4>
        <a:srgbClr val="CC0066"/>
      </a:accent4>
      <a:accent5>
        <a:srgbClr val="F44AB7"/>
      </a:accent5>
      <a:accent6>
        <a:srgbClr val="EB5F01"/>
      </a:accent6>
      <a:hlink>
        <a:srgbClr val="0098F6"/>
      </a:hlink>
      <a:folHlink>
        <a:srgbClr val="EB5F01"/>
      </a:folHlink>
    </a:clrScheme>
    <a:fontScheme name="HP2">
      <a:majorFont>
        <a:latin typeface="Futura Hv"/>
        <a:ea typeface=""/>
        <a:cs typeface=""/>
      </a:majorFont>
      <a:minorFont>
        <a:latin typeface="Futura B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00A4E6"/>
            </a:gs>
            <a:gs pos="100000">
              <a:srgbClr val="1742DB"/>
            </a:gs>
          </a:gsLst>
          <a:lin ang="5400000" scaled="1"/>
          <a:tileRect/>
        </a:gradFill>
        <a:ln>
          <a:noFill/>
        </a:ln>
        <a:effectLst/>
      </a:spPr>
      <a:bodyPr lIns="91440" tIns="45720" rtlCol="0" anchor="ctr"/>
      <a:lstStyle>
        <a:defPPr algn="ctr">
          <a:defRPr sz="2000" dirty="0" smtClean="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rtlCol="0">
        <a:noAutofit/>
      </a:bodyPr>
      <a:lstStyle>
        <a:defPPr>
          <a:spcBef>
            <a:spcPts val="600"/>
          </a:spcBef>
          <a:defRPr dirty="0" smtClean="0"/>
        </a:defPPr>
      </a:lstStyle>
    </a:txDef>
  </a:objectDefaults>
  <a:extraClrSchemeLst/>
</a:theme>
</file>

<file path=ppt/theme/theme2.xml><?xml version="1.0" encoding="utf-8"?>
<a:theme xmlns:a="http://schemas.openxmlformats.org/drawingml/2006/main" name="Office Theme">
  <a:themeElements>
    <a:clrScheme name="HP PPT">
      <a:dk1>
        <a:srgbClr val="000000"/>
      </a:dk1>
      <a:lt1>
        <a:srgbClr val="FFFFFF"/>
      </a:lt1>
      <a:dk2>
        <a:srgbClr val="898B8F"/>
      </a:dk2>
      <a:lt2>
        <a:srgbClr val="3D393B"/>
      </a:lt2>
      <a:accent1>
        <a:srgbClr val="0098F6"/>
      </a:accent1>
      <a:accent2>
        <a:srgbClr val="298527"/>
      </a:accent2>
      <a:accent3>
        <a:srgbClr val="64B900"/>
      </a:accent3>
      <a:accent4>
        <a:srgbClr val="CC0066"/>
      </a:accent4>
      <a:accent5>
        <a:srgbClr val="F44AB7"/>
      </a:accent5>
      <a:accent6>
        <a:srgbClr val="EB5F01"/>
      </a:accent6>
      <a:hlink>
        <a:srgbClr val="0098F6"/>
      </a:hlink>
      <a:folHlink>
        <a:srgbClr val="EB5F01"/>
      </a:folHlink>
    </a:clrScheme>
    <a:fontScheme name="HP2">
      <a:majorFont>
        <a:latin typeface="Futura Hv"/>
        <a:ea typeface=""/>
        <a:cs typeface=""/>
      </a:majorFont>
      <a:minorFont>
        <a:latin typeface="Futura B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00A4E6"/>
            </a:gs>
            <a:gs pos="100000">
              <a:srgbClr val="1742DB"/>
            </a:gs>
          </a:gsLst>
          <a:lin ang="5400000" scaled="1"/>
          <a:tileRect/>
        </a:gradFill>
        <a:ln>
          <a:noFill/>
        </a:ln>
        <a:effectLst/>
      </a:spPr>
      <a:bodyPr lIns="91440" tIns="45720" rtlCol="0" anchor="ctr"/>
      <a:lstStyle>
        <a:defPPr algn="ctr">
          <a:defRPr sz="1200" dirty="0" smtClean="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spcBef>
            <a:spcPts val="600"/>
          </a:spcBef>
          <a:defRPr sz="1200"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01B874F129904BAD46E5A969943AE1" ma:contentTypeVersion="5" ma:contentTypeDescription="Create a new document." ma:contentTypeScope="" ma:versionID="bd0b21f072c12e6182478f39e5d9f717">
  <xsd:schema xmlns:xsd="http://www.w3.org/2001/XMLSchema" xmlns:p="http://schemas.microsoft.com/office/2006/metadata/properties" xmlns:ns2="587025e3-abef-4789-80e9-2bb598bfb2c7" targetNamespace="http://schemas.microsoft.com/office/2006/metadata/properties" ma:root="true" ma:fieldsID="43f34ad6bc8cea85703a276b5852cbc3" ns2:_="">
    <xsd:import namespace="587025e3-abef-4789-80e9-2bb598bfb2c7"/>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587025e3-abef-4789-80e9-2bb598bfb2c7" elementFormDefault="qualified">
    <xsd:import namespace="http://schemas.microsoft.com/office/2006/documentManagement/type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Description0 xmlns="587025e3-abef-4789-80e9-2bb598bfb2c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17FECE-9DCE-4779-8C10-D92508E0CBE1}"/>
</file>

<file path=customXml/itemProps2.xml><?xml version="1.0" encoding="utf-8"?>
<ds:datastoreItem xmlns:ds="http://schemas.openxmlformats.org/officeDocument/2006/customXml" ds:itemID="{68EC1D1C-B5C3-4D56-B195-DE7B5DDF4477}"/>
</file>

<file path=customXml/itemProps3.xml><?xml version="1.0" encoding="utf-8"?>
<ds:datastoreItem xmlns:ds="http://schemas.openxmlformats.org/officeDocument/2006/customXml" ds:itemID="{6EFF8A2D-04B4-457A-9EF7-004846D80DCC}"/>
</file>

<file path=docProps/app.xml><?xml version="1.0" encoding="utf-8"?>
<Properties xmlns="http://schemas.openxmlformats.org/officeDocument/2006/extended-properties" xmlns:vt="http://schemas.openxmlformats.org/officeDocument/2006/docPropsVTypes">
  <Template>Training-v3</Template>
  <TotalTime>798</TotalTime>
  <Words>1509</Words>
  <Application>Microsoft Office PowerPoint</Application>
  <PresentationFormat>On-screen Show (4:3)</PresentationFormat>
  <Paragraphs>169</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Training-v3</vt:lpstr>
      <vt:lpstr>3PAR HP SA Training: Dynamic Optimization</vt:lpstr>
      <vt:lpstr>Course Objectives</vt:lpstr>
      <vt:lpstr>3PAR Dynamic Optimization</vt:lpstr>
      <vt:lpstr>3PAR Dynamic Optimization</vt:lpstr>
      <vt:lpstr>3PAR Dynamic Optimization</vt:lpstr>
      <vt:lpstr>Dynamic Optimization: Changing on the FLY</vt:lpstr>
      <vt:lpstr>Dynamic Optimization – Data Service Level Control</vt:lpstr>
      <vt:lpstr>3PAR Dynamic Optimization Benefit For Storage Administration  </vt:lpstr>
      <vt:lpstr>Dynamic Optimization – Potential Uses  </vt:lpstr>
      <vt:lpstr>Dynamic Optimization – Potential Uses</vt:lpstr>
      <vt:lpstr>3PAR Dynamic Optimization at a Customer</vt:lpstr>
      <vt:lpstr>How to Use Dynamic Optimization</vt:lpstr>
      <vt:lpstr>How to Use Dynamic Optimization</vt:lpstr>
      <vt:lpstr>How to Use Dynamic Optimization</vt:lpstr>
      <vt:lpstr>How to Use Dynamic Optimization</vt:lpstr>
      <vt:lpstr>Performance Example with Dynamic Optimization</vt:lpstr>
      <vt:lpstr>Completion of Dynamic Optimization</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3PAR HP SA Training: Dynamic Optimization</dc:title>
  <dc:creator>Daniel Salter</dc:creator>
  <cp:lastModifiedBy>Daniel Salter</cp:lastModifiedBy>
  <cp:revision>7</cp:revision>
  <dcterms:created xsi:type="dcterms:W3CDTF">2010-10-28T08:38:42Z</dcterms:created>
  <dcterms:modified xsi:type="dcterms:W3CDTF">2010-10-28T21:57:19Z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0x0101006D01B874F129904BAD46E5A969943AE1</vt:lpwstr>
  </property>
</Properties>
</file>